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DACA"/>
          </a:solidFill>
        </a:fill>
      </a:tcStyle>
    </a:wholeTbl>
    <a:band2H>
      <a:tcTxStyle/>
      <a:tcStyle>
        <a:tcBdr/>
        <a:fill>
          <a:solidFill>
            <a:srgbClr val="F4ED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2D4"/>
          </a:solidFill>
        </a:fill>
      </a:tcStyle>
    </a:wholeTbl>
    <a:band2H>
      <a:tcTxStyle/>
      <a:tcStyle>
        <a:tcBdr/>
        <a:fill>
          <a:solidFill>
            <a:srgbClr val="E9EA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607"/>
  </p:normalViewPr>
  <p:slideViewPr>
    <p:cSldViewPr snapToGrid="0" snapToObjects="1">
      <p:cViewPr varScale="1">
        <p:scale>
          <a:sx n="118" d="100"/>
          <a:sy n="118" d="100"/>
        </p:scale>
        <p:origin x="224"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xfrm>
            <a:off x="1143000" y="685800"/>
            <a:ext cx="4572000" cy="3429000"/>
          </a:xfrm>
          <a:prstGeom prst="rect">
            <a:avLst/>
          </a:prstGeom>
        </p:spPr>
        <p:txBody>
          <a:bodyPr/>
          <a:lstStyle/>
          <a:p>
            <a:endParaRPr/>
          </a:p>
        </p:txBody>
      </p:sp>
      <p:sp>
        <p:nvSpPr>
          <p:cNvPr id="82" name="Shape 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40776" y="3191608"/>
            <a:ext cx="4765432" cy="1505642"/>
          </a:xfrm>
          <a:prstGeom prst="rect">
            <a:avLst/>
          </a:prstGeom>
        </p:spPr>
        <p:txBody>
          <a:bodyPr lIns="0" tIns="0" rIns="0" bIns="0" anchor="ctr"/>
          <a:lstStyle>
            <a:lvl1pPr algn="ctr" defTabSz="457200">
              <a:lnSpc>
                <a:spcPct val="100000"/>
              </a:lnSpc>
              <a:spcBef>
                <a:spcPts val="0"/>
              </a:spcBef>
              <a:defRPr sz="2400" cap="none">
                <a:solidFill>
                  <a:srgbClr val="FFFFFF"/>
                </a:solidFill>
                <a:latin typeface="Rockwell"/>
                <a:ea typeface="Rockwell"/>
                <a:cs typeface="Rockwell"/>
                <a:sym typeface="Rockwell"/>
              </a:defRPr>
            </a:lvl1pPr>
          </a:lstStyle>
          <a:p>
            <a:r>
              <a:t>Title Text</a:t>
            </a:r>
          </a:p>
        </p:txBody>
      </p:sp>
      <p:sp>
        <p:nvSpPr>
          <p:cNvPr id="13" name="Title"/>
          <p:cNvSpPr txBox="1"/>
          <p:nvPr/>
        </p:nvSpPr>
        <p:spPr>
          <a:xfrm>
            <a:off x="940777" y="2307143"/>
            <a:ext cx="4765431" cy="10108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4000" b="1">
                <a:solidFill>
                  <a:srgbClr val="FFFFFF"/>
                </a:solidFill>
                <a:latin typeface="Rockwell"/>
                <a:ea typeface="Rockwell"/>
                <a:cs typeface="Rockwell"/>
                <a:sym typeface="Rockwell"/>
              </a:defRPr>
            </a:pPr>
            <a:r>
              <a:t>Data Science</a:t>
            </a:r>
            <a:br/>
            <a:r>
              <a:rPr sz="3200" b="0"/>
              <a:t>Data Engineering I</a:t>
            </a:r>
          </a:p>
        </p:txBody>
      </p:sp>
      <p:pic>
        <p:nvPicPr>
          <p:cNvPr id="14" name="Picture 12" descr="Picture 12"/>
          <p:cNvPicPr>
            <a:picLocks noChangeAspect="1"/>
          </p:cNvPicPr>
          <p:nvPr/>
        </p:nvPicPr>
        <p:blipFill>
          <a:blip r:embed="rId3"/>
          <a:stretch>
            <a:fillRect/>
          </a:stretch>
        </p:blipFill>
        <p:spPr>
          <a:xfrm>
            <a:off x="4895539" y="5522950"/>
            <a:ext cx="5898436" cy="1078572"/>
          </a:xfrm>
          <a:prstGeom prst="rect">
            <a:avLst/>
          </a:prstGeom>
          <a:ln w="12700">
            <a:miter lim="400000"/>
          </a:ln>
        </p:spPr>
      </p:pic>
      <p:sp>
        <p:nvSpPr>
          <p:cNvPr id="15"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One-Content Slide-1 column">
    <p:spTree>
      <p:nvGrpSpPr>
        <p:cNvPr id="1" name=""/>
        <p:cNvGrpSpPr/>
        <p:nvPr/>
      </p:nvGrpSpPr>
      <p:grpSpPr>
        <a:xfrm>
          <a:off x="0" y="0"/>
          <a:ext cx="0" cy="0"/>
          <a:chOff x="0" y="0"/>
          <a:chExt cx="0" cy="0"/>
        </a:xfrm>
      </p:grpSpPr>
      <p:pic>
        <p:nvPicPr>
          <p:cNvPr id="22"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23"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sp>
        <p:nvSpPr>
          <p:cNvPr id="24" name="Body Level One…"/>
          <p:cNvSpPr txBox="1">
            <a:spLocks noGrp="1"/>
          </p:cNvSpPr>
          <p:nvPr>
            <p:ph type="body" sz="quarter" idx="1"/>
          </p:nvPr>
        </p:nvSpPr>
        <p:spPr>
          <a:xfrm>
            <a:off x="2245404" y="1632494"/>
            <a:ext cx="8138119" cy="421894"/>
          </a:xfrm>
          <a:prstGeom prst="rect">
            <a:avLst/>
          </a:prstGeom>
        </p:spPr>
        <p:txBody>
          <a:bodyPr lIns="0" tIns="0" rIns="0" bIns="0"/>
          <a:lstStyle>
            <a:lvl1pPr marL="0" indent="0" defTabSz="457200">
              <a:spcBef>
                <a:spcPts val="500"/>
              </a:spcBef>
              <a:buClrTx/>
              <a:buSzTx/>
              <a:buFontTx/>
              <a:buNone/>
              <a:defRPr>
                <a:solidFill>
                  <a:srgbClr val="3E4358"/>
                </a:solidFill>
                <a:latin typeface="Rockwell"/>
                <a:ea typeface="Rockwell"/>
                <a:cs typeface="Rockwell"/>
                <a:sym typeface="Rockwell"/>
              </a:defRPr>
            </a:lvl1pPr>
            <a:lvl2pPr marL="0" indent="457200" defTabSz="457200">
              <a:spcBef>
                <a:spcPts val="500"/>
              </a:spcBef>
              <a:buClrTx/>
              <a:buSzTx/>
              <a:buFontTx/>
              <a:buNone/>
              <a:defRPr>
                <a:solidFill>
                  <a:srgbClr val="3E4358"/>
                </a:solidFill>
                <a:latin typeface="Rockwell"/>
                <a:ea typeface="Rockwell"/>
                <a:cs typeface="Rockwell"/>
                <a:sym typeface="Rockwell"/>
              </a:defRPr>
            </a:lvl2pPr>
            <a:lvl3pPr marL="0" indent="914400" defTabSz="457200">
              <a:spcBef>
                <a:spcPts val="500"/>
              </a:spcBef>
              <a:buClrTx/>
              <a:buSzTx/>
              <a:buFontTx/>
              <a:buNone/>
              <a:defRPr>
                <a:solidFill>
                  <a:srgbClr val="3E4358"/>
                </a:solidFill>
                <a:latin typeface="Rockwell"/>
                <a:ea typeface="Rockwell"/>
                <a:cs typeface="Rockwell"/>
                <a:sym typeface="Rockwell"/>
              </a:defRPr>
            </a:lvl3pPr>
            <a:lvl4pPr marL="0" indent="1371600" defTabSz="457200">
              <a:spcBef>
                <a:spcPts val="500"/>
              </a:spcBef>
              <a:buClrTx/>
              <a:buSzTx/>
              <a:buFontTx/>
              <a:buNone/>
              <a:defRPr>
                <a:solidFill>
                  <a:srgbClr val="3E4358"/>
                </a:solidFill>
                <a:latin typeface="Rockwell"/>
                <a:ea typeface="Rockwell"/>
                <a:cs typeface="Rockwell"/>
                <a:sym typeface="Rockwell"/>
              </a:defRPr>
            </a:lvl4pPr>
            <a:lvl5pPr marL="0" indent="1828800" defTabSz="457200">
              <a:spcBef>
                <a:spcPts val="500"/>
              </a:spcBef>
              <a:buClrTx/>
              <a:buSzTx/>
              <a:buFontTx/>
              <a:buNone/>
              <a:defRPr>
                <a:solidFill>
                  <a:srgbClr val="3E4358"/>
                </a:solidFill>
                <a:latin typeface="Rockwell"/>
                <a:ea typeface="Rockwell"/>
                <a:cs typeface="Rockwell"/>
                <a:sym typeface="Rockwell"/>
              </a:defRPr>
            </a:lvl5pPr>
          </a:lstStyle>
          <a:p>
            <a:r>
              <a:t>Body Level One</a:t>
            </a:r>
          </a:p>
          <a:p>
            <a:pPr lvl="1"/>
            <a:r>
              <a:t>Body Level Two</a:t>
            </a:r>
          </a:p>
          <a:p>
            <a:pPr lvl="2"/>
            <a:r>
              <a:t>Body Level Three</a:t>
            </a:r>
          </a:p>
          <a:p>
            <a:pPr lvl="3"/>
            <a:r>
              <a:t>Body Level Four</a:t>
            </a:r>
          </a:p>
          <a:p>
            <a:pPr lvl="4"/>
            <a:r>
              <a:t>Body Level Five</a:t>
            </a:r>
          </a:p>
        </p:txBody>
      </p:sp>
      <p:sp>
        <p:nvSpPr>
          <p:cNvPr id="25" name="Body Text"/>
          <p:cNvSpPr>
            <a:spLocks noGrp="1"/>
          </p:cNvSpPr>
          <p:nvPr>
            <p:ph type="body" sz="half" idx="13"/>
          </p:nvPr>
        </p:nvSpPr>
        <p:spPr>
          <a:xfrm>
            <a:off x="2251287" y="2217739"/>
            <a:ext cx="8132234" cy="3411538"/>
          </a:xfrm>
          <a:prstGeom prst="rect">
            <a:avLst/>
          </a:prstGeom>
        </p:spPr>
        <p:txBody>
          <a:bodyPr lIns="0" tIns="0" rIns="0" bIns="0"/>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endParaRPr/>
          </a:p>
        </p:txBody>
      </p:sp>
      <p:pic>
        <p:nvPicPr>
          <p:cNvPr id="2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2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One-Title Only">
    <p:spTree>
      <p:nvGrpSpPr>
        <p:cNvPr id="1" name=""/>
        <p:cNvGrpSpPr/>
        <p:nvPr/>
      </p:nvGrpSpPr>
      <p:grpSpPr>
        <a:xfrm>
          <a:off x="0" y="0"/>
          <a:ext cx="0" cy="0"/>
          <a:chOff x="0" y="0"/>
          <a:chExt cx="0" cy="0"/>
        </a:xfrm>
      </p:grpSpPr>
      <p:pic>
        <p:nvPicPr>
          <p:cNvPr id="3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35"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pic>
        <p:nvPicPr>
          <p:cNvPr id="3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3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One-Empty">
    <p:spTree>
      <p:nvGrpSpPr>
        <p:cNvPr id="1" name=""/>
        <p:cNvGrpSpPr/>
        <p:nvPr/>
      </p:nvGrpSpPr>
      <p:grpSpPr>
        <a:xfrm>
          <a:off x="0" y="0"/>
          <a:ext cx="0" cy="0"/>
          <a:chOff x="0" y="0"/>
          <a:chExt cx="0" cy="0"/>
        </a:xfrm>
      </p:grpSpPr>
      <p:pic>
        <p:nvPicPr>
          <p:cNvPr id="4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pic>
        <p:nvPicPr>
          <p:cNvPr id="4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46"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53" name="DAta I/O and Pars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I/O and Parsing</a:t>
            </a: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6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74" name="Title Text"/>
          <p:cNvSpPr txBox="1">
            <a:spLocks noGrp="1"/>
          </p:cNvSpPr>
          <p:nvPr>
            <p:ph type="title"/>
          </p:nvPr>
        </p:nvSpPr>
        <p:spPr>
          <a:prstGeom prst="rect">
            <a:avLst/>
          </a:prstGeom>
        </p:spPr>
        <p:txBody>
          <a:bodyPr/>
          <a:lstStyle/>
          <a:p>
            <a:r>
              <a:t>Title Text</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381000" y="698316"/>
            <a:ext cx="11430000" cy="185"/>
          </a:xfrm>
          <a:prstGeom prst="line">
            <a:avLst/>
          </a:prstGeom>
          <a:ln w="12700">
            <a:solidFill>
              <a:srgbClr val="A6AAA9"/>
            </a:solidFill>
            <a:miter lim="400000"/>
          </a:ln>
        </p:spPr>
        <p:txBody>
          <a:bodyPr lIns="25400" tIns="25400" rIns="25400" bIns="25400" anchor="ctr"/>
          <a:lstStyle/>
          <a:p>
            <a:pPr defTabSz="228600">
              <a:defRPr sz="600">
                <a:latin typeface="+mn-lt"/>
                <a:ea typeface="+mn-ea"/>
                <a:cs typeface="+mn-cs"/>
                <a:sym typeface="Helvetica"/>
              </a:defRPr>
            </a:pPr>
            <a:endParaRPr/>
          </a:p>
        </p:txBody>
      </p:sp>
      <p:sp>
        <p:nvSpPr>
          <p:cNvPr id="3" name="Title Text"/>
          <p:cNvSpPr txBox="1">
            <a:spLocks noGrp="1"/>
          </p:cNvSpPr>
          <p:nvPr>
            <p:ph type="title"/>
          </p:nvPr>
        </p:nvSpPr>
        <p:spPr>
          <a:xfrm>
            <a:off x="381000" y="1079500"/>
            <a:ext cx="11430000" cy="5080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Title Text</a:t>
            </a:r>
          </a:p>
        </p:txBody>
      </p:sp>
      <p:sp>
        <p:nvSpPr>
          <p:cNvPr id="4" name="Body Level One…"/>
          <p:cNvSpPr txBox="1">
            <a:spLocks noGrp="1"/>
          </p:cNvSpPr>
          <p:nvPr>
            <p:ph type="body" idx="1"/>
          </p:nvPr>
        </p:nvSpPr>
        <p:spPr>
          <a:xfrm>
            <a:off x="381000" y="1930400"/>
            <a:ext cx="11430000" cy="42926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523476" y="304800"/>
            <a:ext cx="282948" cy="317500"/>
          </a:xfrm>
          <a:prstGeom prst="rect">
            <a:avLst/>
          </a:prstGeom>
          <a:ln w="12700">
            <a:miter lim="400000"/>
          </a:ln>
        </p:spPr>
        <p:txBody>
          <a:bodyPr wrap="none" lIns="25400" tIns="25400" rIns="25400" bIns="25400">
            <a:spAutoFit/>
          </a:bodyPr>
          <a:lstStyle>
            <a:lvl1pPr algn="r" defTabSz="412750">
              <a:lnSpc>
                <a:spcPct val="80000"/>
              </a:lnSpc>
              <a:defRPr>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1pPr>
      <a:lvl2pPr marL="0" marR="0" indent="228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2pPr>
      <a:lvl3pPr marL="0" marR="0" indent="457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3pPr>
      <a:lvl4pPr marL="0" marR="0" indent="685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4pPr>
      <a:lvl5pPr marL="0" marR="0" indent="9144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5pPr>
      <a:lvl6pPr marL="0" marR="0" indent="11430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6pPr>
      <a:lvl7pPr marL="0" marR="0" indent="1371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7pPr>
      <a:lvl8pPr marL="0" marR="0" indent="1600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8pPr>
      <a:lvl9pPr marL="0" marR="0" indent="1828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9pPr>
    </p:titleStyle>
    <p:bodyStyle>
      <a:lvl1pPr marL="31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1pPr>
      <a:lvl2pPr marL="95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2pPr>
      <a:lvl3pPr marL="158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3pPr>
      <a:lvl4pPr marL="222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4pPr>
      <a:lvl5pPr marL="285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5pPr>
      <a:lvl6pPr marL="349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412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476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539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1pPr>
      <a:lvl2pPr marL="0" marR="0" indent="228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2pPr>
      <a:lvl3pPr marL="0" marR="0" indent="457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3pPr>
      <a:lvl4pPr marL="0" marR="0" indent="685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4pPr>
      <a:lvl5pPr marL="0" marR="0" indent="9144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5pPr>
      <a:lvl6pPr marL="0" marR="0" indent="11430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6pPr>
      <a:lvl7pPr marL="0" marR="0" indent="1371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7pPr>
      <a:lvl8pPr marL="0" marR="0" indent="1600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8pPr>
      <a:lvl9pPr marL="0" marR="0" indent="1828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p:cNvSpPr txBox="1">
            <a:spLocks noGrp="1"/>
          </p:cNvSpPr>
          <p:nvPr>
            <p:ph type="title"/>
          </p:nvPr>
        </p:nvSpPr>
        <p:spPr>
          <a:xfrm>
            <a:off x="942975" y="3076575"/>
            <a:ext cx="4752975" cy="1623445"/>
          </a:xfrm>
          <a:prstGeom prst="rect">
            <a:avLst/>
          </a:prstGeom>
        </p:spPr>
        <p:txBody>
          <a:bodyPr/>
          <a:lstStyle/>
          <a:p>
            <a:r>
              <a:t>Data quality </a:t>
            </a:r>
            <a:br/>
            <a:r>
              <a:t>and integration</a:t>
            </a:r>
          </a:p>
        </p:txBody>
      </p:sp>
      <p:sp>
        <p:nvSpPr>
          <p:cNvPr id="85" name="Footer"/>
          <p:cNvSpPr txBox="1">
            <a:spLocks noGrp="1"/>
          </p:cNvSpPr>
          <p:nvPr>
            <p:ph type="body" sz="quarter" idx="4294967295"/>
          </p:nvPr>
        </p:nvSpPr>
        <p:spPr>
          <a:xfrm>
            <a:off x="-1" y="6371914"/>
            <a:ext cx="3521959" cy="486086"/>
          </a:xfrm>
          <a:prstGeom prst="rect">
            <a:avLst/>
          </a:prstGeom>
        </p:spPr>
        <p:txBody>
          <a:bodyPr lIns="45719" tIns="45719" rIns="45719" bIns="45719"/>
          <a:lstStyle>
            <a:lvl1pPr marL="0" indent="0" defTabSz="457200">
              <a:lnSpc>
                <a:spcPct val="80000"/>
              </a:lnSpc>
              <a:spcBef>
                <a:spcPts val="300"/>
              </a:spcBef>
              <a:buClrTx/>
              <a:buSzTx/>
              <a:buFont typeface="Arial"/>
              <a:buNone/>
              <a:defRPr sz="1500">
                <a:solidFill>
                  <a:srgbClr val="FFFFFF"/>
                </a:solidFill>
                <a:latin typeface="+mj-lt"/>
                <a:ea typeface="+mj-ea"/>
                <a:cs typeface="+mj-cs"/>
                <a:sym typeface="Calibri"/>
              </a:defRPr>
            </a:lvl1pPr>
          </a:lstStyle>
          <a:p>
            <a:r>
              <a:t>Copyright McGraw Hill, Rosen, Discrete Mathematics and its Applications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mage shows a scatter plot with distinct clusters of points. The data points are arranged in four separate groupings, each appearing as a dense cluster with some outlying points. The density of the points suggests distinct groupings, possibly representing different categories or clusters in the data. The clear separation between these clusters indicates that the data points in each group are more similar to each other than to points in other clusters.">
            <a:extLst>
              <a:ext uri="{FF2B5EF4-FFF2-40B4-BE49-F238E27FC236}">
                <a16:creationId xmlns:a16="http://schemas.microsoft.com/office/drawing/2014/main" id="{CAEBC112-1CF9-CFB6-72B7-7DCC805FBBF6}"/>
              </a:ext>
            </a:extLst>
          </p:cNvPr>
          <p:cNvGrpSpPr/>
          <p:nvPr/>
        </p:nvGrpSpPr>
        <p:grpSpPr>
          <a:xfrm>
            <a:off x="6958418" y="2032000"/>
            <a:ext cx="4596303" cy="3783016"/>
            <a:chOff x="6958418" y="2032000"/>
            <a:chExt cx="4596303" cy="3783016"/>
          </a:xfrm>
        </p:grpSpPr>
        <p:pic>
          <p:nvPicPr>
            <p:cNvPr id="134" name="image.png" descr="This image shows a scatter plot with distinct clusters of points. The data points are arranged in four separate groupings, each appearing as a dense cluster with some outlying points. The density of the points suggests distinct groupings, possibly representing different categories or clusters in the data. The clear separation between these clusters indicates that the data points in each group are more similar to each other than to points in other clusters."/>
            <p:cNvPicPr>
              <a:picLocks/>
            </p:cNvPicPr>
            <p:nvPr/>
          </p:nvPicPr>
          <p:blipFill>
            <a:blip r:embed="rId2"/>
            <a:stretch>
              <a:fillRect/>
            </a:stretch>
          </p:blipFill>
          <p:spPr>
            <a:xfrm>
              <a:off x="6958418" y="2032000"/>
              <a:ext cx="4596303" cy="3783016"/>
            </a:xfrm>
            <a:prstGeom prst="rect">
              <a:avLst/>
            </a:prstGeom>
            <a:ln w="12700">
              <a:miter lim="400000"/>
            </a:ln>
            <a:effectLst>
              <a:outerShdw blurRad="101600" dist="25400" dir="5400000" rotWithShape="0">
                <a:srgbClr val="000000">
                  <a:alpha val="75000"/>
                </a:srgbClr>
              </a:outerShdw>
            </a:effectLst>
          </p:spPr>
        </p:pic>
        <p:sp>
          <p:nvSpPr>
            <p:cNvPr id="135" name="Oval"/>
            <p:cNvSpPr/>
            <p:nvPr/>
          </p:nvSpPr>
          <p:spPr>
            <a:xfrm>
              <a:off x="7219555" y="3071673"/>
              <a:ext cx="187328" cy="169568"/>
            </a:xfrm>
            <a:prstGeom prst="ellipse">
              <a:avLst/>
            </a:prstGeom>
            <a:ln w="12700">
              <a:solidFill>
                <a:srgbClr val="FF4C00"/>
              </a:solidFill>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sp>
          <p:nvSpPr>
            <p:cNvPr id="136" name="Oval"/>
            <p:cNvSpPr/>
            <p:nvPr/>
          </p:nvSpPr>
          <p:spPr>
            <a:xfrm>
              <a:off x="7526685" y="3602577"/>
              <a:ext cx="187328" cy="169568"/>
            </a:xfrm>
            <a:prstGeom prst="ellipse">
              <a:avLst/>
            </a:prstGeom>
            <a:ln w="12700">
              <a:solidFill>
                <a:srgbClr val="FF4C00"/>
              </a:solidFill>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sp>
          <p:nvSpPr>
            <p:cNvPr id="137" name="Oval"/>
            <p:cNvSpPr/>
            <p:nvPr/>
          </p:nvSpPr>
          <p:spPr>
            <a:xfrm>
              <a:off x="11240557" y="4908643"/>
              <a:ext cx="187328" cy="171586"/>
            </a:xfrm>
            <a:prstGeom prst="ellipse">
              <a:avLst/>
            </a:prstGeom>
            <a:ln w="12700">
              <a:solidFill>
                <a:srgbClr val="FF4C00"/>
              </a:solidFill>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sp>
          <p:nvSpPr>
            <p:cNvPr id="138" name="Oval"/>
            <p:cNvSpPr/>
            <p:nvPr/>
          </p:nvSpPr>
          <p:spPr>
            <a:xfrm>
              <a:off x="8424113" y="5041873"/>
              <a:ext cx="187328" cy="169568"/>
            </a:xfrm>
            <a:prstGeom prst="ellipse">
              <a:avLst/>
            </a:prstGeom>
            <a:ln w="12700">
              <a:solidFill>
                <a:srgbClr val="FF4C00"/>
              </a:solidFill>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sp>
          <p:nvSpPr>
            <p:cNvPr id="139" name="Rectangle"/>
            <p:cNvSpPr/>
            <p:nvPr/>
          </p:nvSpPr>
          <p:spPr>
            <a:xfrm>
              <a:off x="9785504" y="3301220"/>
              <a:ext cx="418220" cy="484476"/>
            </a:xfrm>
            <a:prstGeom prst="rect">
              <a:avLst/>
            </a:prstGeom>
            <a:solidFill>
              <a:srgbClr val="FFFFFF"/>
            </a:solidFill>
            <a:ln w="3175">
              <a:miter lim="400000"/>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sp>
          <p:nvSpPr>
            <p:cNvPr id="140" name="Rectangle"/>
            <p:cNvSpPr/>
            <p:nvPr/>
          </p:nvSpPr>
          <p:spPr>
            <a:xfrm>
              <a:off x="7485299" y="3392638"/>
              <a:ext cx="418220" cy="484476"/>
            </a:xfrm>
            <a:prstGeom prst="rect">
              <a:avLst/>
            </a:prstGeom>
            <a:solidFill>
              <a:srgbClr val="FFFFFF"/>
            </a:solidFill>
            <a:ln w="3175">
              <a:miter lim="400000"/>
            </a:ln>
          </p:spPr>
          <p:txBody>
            <a:bodyPr lIns="25400" tIns="25400" rIns="25400" bIns="25400" anchor="ctr"/>
            <a:lstStyle/>
            <a:p>
              <a:pPr algn="ctr" defTabSz="412750">
                <a:lnSpc>
                  <a:spcPct val="80000"/>
                </a:lnSpc>
                <a:defRPr sz="2000" cap="all">
                  <a:solidFill>
                    <a:srgbClr val="FFFFFF"/>
                  </a:solidFill>
                  <a:latin typeface="DIN Condensed"/>
                  <a:ea typeface="DIN Condensed"/>
                  <a:cs typeface="DIN Condensed"/>
                  <a:sym typeface="DIN Condensed"/>
                </a:defRPr>
              </a:pPr>
              <a:endParaRPr/>
            </a:p>
          </p:txBody>
        </p:sp>
      </p:grpSp>
      <p:sp>
        <p:nvSpPr>
          <p:cNvPr id="141" name="Outliers"/>
          <p:cNvSpPr txBox="1">
            <a:spLocks noGrp="1"/>
          </p:cNvSpPr>
          <p:nvPr>
            <p:ph type="title"/>
          </p:nvPr>
        </p:nvSpPr>
        <p:spPr>
          <a:prstGeom prst="rect">
            <a:avLst/>
          </a:prstGeom>
        </p:spPr>
        <p:txBody>
          <a:bodyPr/>
          <a:lstStyle/>
          <a:p>
            <a:r>
              <a:t>Outliers</a:t>
            </a:r>
          </a:p>
        </p:txBody>
      </p:sp>
      <p:sp>
        <p:nvSpPr>
          <p:cNvPr id="142" name="Body"/>
          <p:cNvSpPr txBox="1">
            <a:spLocks noGrp="1"/>
          </p:cNvSpPr>
          <p:nvPr>
            <p:ph type="body" sz="quarter" idx="1"/>
          </p:nvPr>
        </p:nvSpPr>
        <p:spPr>
          <a:prstGeom prst="rect">
            <a:avLst/>
          </a:prstGeom>
        </p:spPr>
        <p:txBody>
          <a:bodyPr/>
          <a:lstStyle/>
          <a:p>
            <a:endParaRPr/>
          </a:p>
        </p:txBody>
      </p:sp>
      <p:sp>
        <p:nvSpPr>
          <p:cNvPr id="143" name="Body Text"/>
          <p:cNvSpPr>
            <a:spLocks noGrp="1"/>
          </p:cNvSpPr>
          <p:nvPr>
            <p:ph type="body" idx="13"/>
          </p:nvPr>
        </p:nvSpPr>
        <p:spPr>
          <a:xfrm>
            <a:off x="2251287" y="2217739"/>
            <a:ext cx="4285921" cy="3411538"/>
          </a:xfrm>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Outliers are data objects with characteristics that are: considerably different than most of the other data objects in the data set</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Could indicate “interesting” cases </a:t>
            </a:r>
            <a:br/>
            <a:r>
              <a:t>(if so, highlight in output of analysis)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Could indicate errors in the data </a:t>
            </a:r>
            <a:br/>
            <a:r>
              <a:t>(if so, remove or correct)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Finding outliers thru visualization"/>
          <p:cNvSpPr txBox="1">
            <a:spLocks noGrp="1"/>
          </p:cNvSpPr>
          <p:nvPr>
            <p:ph type="title"/>
          </p:nvPr>
        </p:nvSpPr>
        <p:spPr>
          <a:prstGeom prst="rect">
            <a:avLst/>
          </a:prstGeom>
        </p:spPr>
        <p:txBody>
          <a:bodyPr/>
          <a:lstStyle/>
          <a:p>
            <a:r>
              <a:t>Finding outliers thru visualization</a:t>
            </a:r>
          </a:p>
        </p:txBody>
      </p:sp>
      <p:grpSp>
        <p:nvGrpSpPr>
          <p:cNvPr id="2" name="Group 1" descr="This histogram shows the frequency distribution of data points concentrated between values 2 and 4 on the x-axis, with a sharp drop-off for values above 4. An outlier is notably present at value 10, highlighted in the lower right corner, indicating that this value appears far less frequently than the others in the dataset.">
            <a:extLst>
              <a:ext uri="{FF2B5EF4-FFF2-40B4-BE49-F238E27FC236}">
                <a16:creationId xmlns:a16="http://schemas.microsoft.com/office/drawing/2014/main" id="{AE0DFB3D-7885-B210-B067-C3B02FA4E378}"/>
              </a:ext>
            </a:extLst>
          </p:cNvPr>
          <p:cNvGrpSpPr/>
          <p:nvPr/>
        </p:nvGrpSpPr>
        <p:grpSpPr>
          <a:xfrm>
            <a:off x="627282" y="2440967"/>
            <a:ext cx="5126498" cy="3538439"/>
            <a:chOff x="627282" y="2440967"/>
            <a:chExt cx="5126498" cy="3538439"/>
          </a:xfrm>
        </p:grpSpPr>
        <p:pic>
          <p:nvPicPr>
            <p:cNvPr id="146" name="Screen Shot 2019-05-22 at 9.00.58 AM.png" descr="Screen Shot 2019-05-22 at 9.00.58 AM.png"/>
            <p:cNvPicPr>
              <a:picLocks noChangeAspect="1"/>
            </p:cNvPicPr>
            <p:nvPr/>
          </p:nvPicPr>
          <p:blipFill>
            <a:blip r:embed="rId2"/>
            <a:stretch>
              <a:fillRect/>
            </a:stretch>
          </p:blipFill>
          <p:spPr>
            <a:xfrm>
              <a:off x="627282" y="2440967"/>
              <a:ext cx="5126498" cy="3538439"/>
            </a:xfrm>
            <a:prstGeom prst="rect">
              <a:avLst/>
            </a:prstGeom>
            <a:ln w="12700">
              <a:miter lim="400000"/>
            </a:ln>
          </p:spPr>
        </p:pic>
        <p:sp>
          <p:nvSpPr>
            <p:cNvPr id="147" name="Circle"/>
            <p:cNvSpPr/>
            <p:nvPr/>
          </p:nvSpPr>
          <p:spPr>
            <a:xfrm>
              <a:off x="4865608" y="5167030"/>
              <a:ext cx="737272" cy="737273"/>
            </a:xfrm>
            <a:prstGeom prst="ellipse">
              <a:avLst/>
            </a:prstGeom>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grpSp>
      <p:grpSp>
        <p:nvGrpSpPr>
          <p:cNvPr id="3" name="Group 2" descr="This scatter plot shows data points clustered along two main groups, with a clear positive correlation between the x-axis (4.5 to 8) and y-axis (1 to 7). An outlier, highlighted at around (7, 1), deviates from the main pattern of the other points in the lower right corner.">
            <a:extLst>
              <a:ext uri="{FF2B5EF4-FFF2-40B4-BE49-F238E27FC236}">
                <a16:creationId xmlns:a16="http://schemas.microsoft.com/office/drawing/2014/main" id="{9CF7843A-8CB0-3A4D-E409-A8B8BB5F5BF0}"/>
              </a:ext>
            </a:extLst>
          </p:cNvPr>
          <p:cNvGrpSpPr/>
          <p:nvPr/>
        </p:nvGrpSpPr>
        <p:grpSpPr>
          <a:xfrm>
            <a:off x="6304703" y="2440967"/>
            <a:ext cx="5233124" cy="3538439"/>
            <a:chOff x="6304703" y="2440967"/>
            <a:chExt cx="5233124" cy="3538439"/>
          </a:xfrm>
        </p:grpSpPr>
        <p:pic>
          <p:nvPicPr>
            <p:cNvPr id="148" name="Screen Shot 2019-05-22 at 9.07.35 AM.png" descr="Screen Shot 2019-05-22 at 9.07.35 AM.png"/>
            <p:cNvPicPr>
              <a:picLocks noChangeAspect="1"/>
            </p:cNvPicPr>
            <p:nvPr/>
          </p:nvPicPr>
          <p:blipFill>
            <a:blip r:embed="rId3"/>
            <a:stretch>
              <a:fillRect/>
            </a:stretch>
          </p:blipFill>
          <p:spPr>
            <a:xfrm>
              <a:off x="6304703" y="2440967"/>
              <a:ext cx="5233124" cy="3538439"/>
            </a:xfrm>
            <a:prstGeom prst="rect">
              <a:avLst/>
            </a:prstGeom>
            <a:ln w="12700">
              <a:miter lim="400000"/>
            </a:ln>
          </p:spPr>
        </p:pic>
        <p:sp>
          <p:nvSpPr>
            <p:cNvPr id="149" name="Circle"/>
            <p:cNvSpPr/>
            <p:nvPr/>
          </p:nvSpPr>
          <p:spPr>
            <a:xfrm>
              <a:off x="9876695" y="4915976"/>
              <a:ext cx="737272" cy="737272"/>
            </a:xfrm>
            <a:prstGeom prst="ellipse">
              <a:avLst/>
            </a:prstGeom>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inding outliers thru analysis"/>
          <p:cNvSpPr txBox="1">
            <a:spLocks noGrp="1"/>
          </p:cNvSpPr>
          <p:nvPr>
            <p:ph type="title"/>
          </p:nvPr>
        </p:nvSpPr>
        <p:spPr>
          <a:prstGeom prst="rect">
            <a:avLst/>
          </a:prstGeom>
        </p:spPr>
        <p:txBody>
          <a:bodyPr/>
          <a:lstStyle/>
          <a:p>
            <a:r>
              <a:t>Finding outliers thru analysis</a:t>
            </a:r>
          </a:p>
        </p:txBody>
      </p:sp>
      <p:sp>
        <p:nvSpPr>
          <p:cNvPr id="152" name="attrs = list(data.columns)…"/>
          <p:cNvSpPr txBox="1">
            <a:spLocks noGrp="1"/>
          </p:cNvSpPr>
          <p:nvPr>
            <p:ph type="body" idx="4294967295"/>
          </p:nvPr>
        </p:nvSpPr>
        <p:spPr>
          <a:xfrm>
            <a:off x="1112448" y="2025898"/>
            <a:ext cx="10409208" cy="4480791"/>
          </a:xfrm>
          <a:prstGeom prst="rect">
            <a:avLst/>
          </a:prstGeom>
        </p:spPr>
        <p:txBody>
          <a:bodyPr>
            <a:normAutofit lnSpcReduction="10000"/>
          </a:bodyPr>
          <a:lstStyle/>
          <a:p>
            <a:pPr marL="0" indent="0" defTabSz="313689">
              <a:spcBef>
                <a:spcPts val="400"/>
              </a:spcBef>
              <a:buClrTx/>
              <a:buSzTx/>
              <a:buFontTx/>
              <a:buNone/>
              <a:defRPr sz="1216" b="1">
                <a:latin typeface="Courier New"/>
                <a:ea typeface="Courier New"/>
                <a:cs typeface="Courier New"/>
                <a:sym typeface="Courier New"/>
              </a:defRPr>
            </a:pPr>
            <a:r>
              <a:t>attrs = list(data.columns)</a:t>
            </a:r>
          </a:p>
          <a:p>
            <a:pPr marL="0" indent="0" defTabSz="313689">
              <a:spcBef>
                <a:spcPts val="400"/>
              </a:spcBef>
              <a:buClrTx/>
              <a:buSzTx/>
              <a:buFontTx/>
              <a:buNone/>
              <a:defRPr sz="1216" b="1">
                <a:latin typeface="Courier New"/>
                <a:ea typeface="Courier New"/>
                <a:cs typeface="Courier New"/>
                <a:sym typeface="Courier New"/>
              </a:defRPr>
            </a:pPr>
            <a:r>
              <a:t>for i in range(4):</a:t>
            </a:r>
          </a:p>
          <a:p>
            <a:pPr marL="0" indent="0" defTabSz="313689">
              <a:spcBef>
                <a:spcPts val="400"/>
              </a:spcBef>
              <a:buClrTx/>
              <a:buSzTx/>
              <a:buFontTx/>
              <a:buNone/>
              <a:defRPr sz="1216" b="1">
                <a:latin typeface="Courier New"/>
                <a:ea typeface="Courier New"/>
                <a:cs typeface="Courier New"/>
                <a:sym typeface="Courier New"/>
              </a:defRPr>
            </a:pPr>
            <a:r>
              <a:t>    avg = data.iloc[:,i].mean()</a:t>
            </a:r>
          </a:p>
          <a:p>
            <a:pPr marL="0" indent="0" defTabSz="313689">
              <a:spcBef>
                <a:spcPts val="400"/>
              </a:spcBef>
              <a:buClrTx/>
              <a:buSzTx/>
              <a:buFontTx/>
              <a:buNone/>
              <a:defRPr sz="1216" b="1">
                <a:latin typeface="Courier New"/>
                <a:ea typeface="Courier New"/>
                <a:cs typeface="Courier New"/>
                <a:sym typeface="Courier New"/>
              </a:defRPr>
            </a:pPr>
            <a:r>
              <a:t>    std = data.iloc[:,i].std()</a:t>
            </a:r>
          </a:p>
          <a:p>
            <a:pPr marL="0" indent="0" defTabSz="313689">
              <a:spcBef>
                <a:spcPts val="400"/>
              </a:spcBef>
              <a:buClrTx/>
              <a:buSzTx/>
              <a:buFontTx/>
              <a:buNone/>
              <a:defRPr sz="1216" b="1">
                <a:latin typeface="Courier New"/>
                <a:ea typeface="Courier New"/>
                <a:cs typeface="Courier New"/>
                <a:sym typeface="Courier New"/>
              </a:defRPr>
            </a:pPr>
            <a:r>
              <a:t>    highthresh = avg + (2*std)</a:t>
            </a:r>
          </a:p>
          <a:p>
            <a:pPr marL="0" indent="0" defTabSz="313689">
              <a:spcBef>
                <a:spcPts val="400"/>
              </a:spcBef>
              <a:buClrTx/>
              <a:buSzTx/>
              <a:buFontTx/>
              <a:buNone/>
              <a:defRPr sz="1216" b="1">
                <a:latin typeface="Courier New"/>
                <a:ea typeface="Courier New"/>
                <a:cs typeface="Courier New"/>
                <a:sym typeface="Courier New"/>
              </a:defRPr>
            </a:pPr>
            <a:r>
              <a:t>    lowthresh = avg - (2*std)</a:t>
            </a:r>
          </a:p>
          <a:p>
            <a:pPr marL="0" indent="0" defTabSz="313689">
              <a:spcBef>
                <a:spcPts val="400"/>
              </a:spcBef>
              <a:buClrTx/>
              <a:buSzTx/>
              <a:buFontTx/>
              <a:buNone/>
              <a:defRPr sz="1216" b="1">
                <a:latin typeface="Courier New"/>
                <a:ea typeface="Courier New"/>
                <a:cs typeface="Courier New"/>
                <a:sym typeface="Courier New"/>
              </a:defRPr>
            </a:pPr>
            <a:r>
              <a:t>    outliers = data[(data[attrs[i]]&gt;highthresh) | (data[attrs[i]]&lt;lowthresh)]</a:t>
            </a:r>
          </a:p>
          <a:p>
            <a:pPr marL="0" indent="0" defTabSz="313689">
              <a:spcBef>
                <a:spcPts val="400"/>
              </a:spcBef>
              <a:buClrTx/>
              <a:buSzTx/>
              <a:buFontTx/>
              <a:buNone/>
              <a:defRPr sz="1216" b="1">
                <a:latin typeface="Courier New"/>
                <a:ea typeface="Courier New"/>
                <a:cs typeface="Courier New"/>
                <a:sym typeface="Courier New"/>
              </a:defRPr>
            </a:pPr>
            <a:r>
              <a:t>    print(outliers.iloc[:,i])</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107    7.6</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119    7.7</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120    7.7</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124    7.7</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133    7.9</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137    7.7</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Name: sepal-length, dtype: float64</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50    9.9</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Name: sepal-width, dtype: float64</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Series([], Name: petal-length, dtype: float64)</a:t>
            </a:r>
          </a:p>
          <a:p>
            <a:pPr marL="0" indent="0" defTabSz="313689">
              <a:spcBef>
                <a:spcPts val="400"/>
              </a:spcBef>
              <a:buClrTx/>
              <a:buSzTx/>
              <a:buFontTx/>
              <a:buNone/>
              <a:defRPr sz="1216" b="1">
                <a:solidFill>
                  <a:srgbClr val="34A5DA"/>
                </a:solidFill>
                <a:latin typeface="Courier New"/>
                <a:ea typeface="Courier New"/>
                <a:cs typeface="Courier New"/>
                <a:sym typeface="Courier New"/>
              </a:defRPr>
            </a:pPr>
            <a:r>
              <a:t>Series([], Name: petal-width, dtype: float64)</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inding duplicated data"/>
          <p:cNvSpPr txBox="1">
            <a:spLocks noGrp="1"/>
          </p:cNvSpPr>
          <p:nvPr>
            <p:ph type="title"/>
          </p:nvPr>
        </p:nvSpPr>
        <p:spPr>
          <a:prstGeom prst="rect">
            <a:avLst/>
          </a:prstGeom>
        </p:spPr>
        <p:txBody>
          <a:bodyPr/>
          <a:lstStyle/>
          <a:p>
            <a:r>
              <a:t>Finding duplicated data</a:t>
            </a:r>
          </a:p>
        </p:txBody>
      </p:sp>
      <p:sp>
        <p:nvSpPr>
          <p:cNvPr id="155" name="# finding merge mistake where last three rows are added twice…"/>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finding merge mistake where last three rows are added twice</a:t>
            </a:r>
          </a:p>
          <a:p>
            <a:pPr marL="0" indent="0">
              <a:spcBef>
                <a:spcPts val="600"/>
              </a:spcBef>
              <a:buClrTx/>
              <a:buSzTx/>
              <a:buFontTx/>
              <a:buNone/>
              <a:defRPr sz="1400" b="1">
                <a:latin typeface="Courier New"/>
                <a:ea typeface="Courier New"/>
                <a:cs typeface="Courier New"/>
                <a:sym typeface="Courier New"/>
              </a:defRPr>
            </a:pPr>
            <a:r>
              <a:t>data = pd.read_csv("oscar_age_female_mod.csv",sep=',')</a:t>
            </a:r>
          </a:p>
          <a:p>
            <a:pPr marL="0" indent="0">
              <a:spcBef>
                <a:spcPts val="600"/>
              </a:spcBef>
              <a:buClrTx/>
              <a:buSzTx/>
              <a:buFontTx/>
              <a:buNone/>
              <a:defRPr sz="1400" b="1">
                <a:latin typeface="Courier New"/>
                <a:ea typeface="Courier New"/>
                <a:cs typeface="Courier New"/>
                <a:sym typeface="Courier New"/>
              </a:defRPr>
            </a:pPr>
            <a:r>
              <a:t>data[data.duplicated(keep=False)]</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p:txBody>
      </p:sp>
      <p:pic>
        <p:nvPicPr>
          <p:cNvPr id="156" name="Screen Shot 2019-05-22 at 9.38.06 AM.png" descr="This table shows the Oscar-winning actresses for the years 2014, 2015, and 2016, along with their respective ages and movies. Cate Blanchett won in 2014 for Blue Jasmine at age 44, Julianne Moore in 2015 for Still Alice at age 54, and Brie Larson in 2016 for Room at age 26. The table contains duplicate rows, repeating the same information."/>
          <p:cNvPicPr>
            <a:picLocks noChangeAspect="1"/>
          </p:cNvPicPr>
          <p:nvPr/>
        </p:nvPicPr>
        <p:blipFill>
          <a:blip r:embed="rId2"/>
          <a:stretch>
            <a:fillRect/>
          </a:stretch>
        </p:blipFill>
        <p:spPr>
          <a:xfrm>
            <a:off x="3688220" y="2997372"/>
            <a:ext cx="4815560" cy="279691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inding duplicated data"/>
          <p:cNvSpPr txBox="1">
            <a:spLocks noGrp="1"/>
          </p:cNvSpPr>
          <p:nvPr>
            <p:ph type="title"/>
          </p:nvPr>
        </p:nvSpPr>
        <p:spPr>
          <a:prstGeom prst="rect">
            <a:avLst/>
          </a:prstGeom>
        </p:spPr>
        <p:txBody>
          <a:bodyPr/>
          <a:lstStyle/>
          <a:p>
            <a:r>
              <a:t>Finding duplicated data</a:t>
            </a:r>
          </a:p>
        </p:txBody>
      </p:sp>
      <p:sp>
        <p:nvSpPr>
          <p:cNvPr id="159" name="# finding duplicates with different versions of name…"/>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finding duplicates with different versions of name</a:t>
            </a:r>
          </a:p>
          <a:p>
            <a:pPr marL="0" indent="0">
              <a:spcBef>
                <a:spcPts val="600"/>
              </a:spcBef>
              <a:buClrTx/>
              <a:buSzTx/>
              <a:buFontTx/>
              <a:buNone/>
              <a:defRPr sz="1400" b="1">
                <a:latin typeface="Courier New"/>
                <a:ea typeface="Courier New"/>
                <a:cs typeface="Courier New"/>
                <a:sym typeface="Courier New"/>
              </a:defRPr>
            </a:pPr>
            <a:r>
              <a:t>data[data.duplicated([‘Index','Year'],keep=False)]</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r>
              <a:t>data.drop_duplicates(['Index','Year'],keep='first')</a:t>
            </a:r>
          </a:p>
          <a:p>
            <a:pPr marL="0" indent="0">
              <a:spcBef>
                <a:spcPts val="600"/>
              </a:spcBef>
              <a:buClrTx/>
              <a:buSzTx/>
              <a:buFontTx/>
              <a:buNone/>
              <a:defRPr sz="1400">
                <a:solidFill>
                  <a:srgbClr val="222222"/>
                </a:solidFill>
                <a:latin typeface="Courier New"/>
                <a:ea typeface="Courier New"/>
                <a:cs typeface="Courier New"/>
                <a:sym typeface="Courier New"/>
              </a:defRPr>
            </a:pPr>
            <a:endParaRPr/>
          </a:p>
          <a:p>
            <a:pPr marL="0" indent="0">
              <a:spcBef>
                <a:spcPts val="600"/>
              </a:spcBef>
              <a:buClrTx/>
              <a:buSzTx/>
              <a:buFontTx/>
              <a:buNone/>
              <a:defRPr sz="1400">
                <a:solidFill>
                  <a:srgbClr val="222222"/>
                </a:solidFill>
                <a:latin typeface="Courier New"/>
                <a:ea typeface="Courier New"/>
                <a:cs typeface="Courier New"/>
                <a:sym typeface="Courier New"/>
              </a:defRPr>
            </a:pPr>
            <a:endParaRPr/>
          </a:p>
          <a:p>
            <a:pPr marL="0" indent="0">
              <a:spcBef>
                <a:spcPts val="600"/>
              </a:spcBef>
              <a:buClrTx/>
              <a:buSzTx/>
              <a:buFontTx/>
              <a:buNone/>
              <a:defRPr sz="1400">
                <a:solidFill>
                  <a:srgbClr val="222222"/>
                </a:solidFill>
                <a:latin typeface="Courier New"/>
                <a:ea typeface="Courier New"/>
                <a:cs typeface="Courier New"/>
                <a:sym typeface="Courier New"/>
              </a:defRPr>
            </a:pPr>
            <a:endParaRPr/>
          </a:p>
          <a:p>
            <a:pPr marL="0" indent="0">
              <a:spcBef>
                <a:spcPts val="600"/>
              </a:spcBef>
              <a:buClrTx/>
              <a:buSzTx/>
              <a:buFontTx/>
              <a:buNone/>
              <a:defRPr sz="1400">
                <a:solidFill>
                  <a:srgbClr val="222222"/>
                </a:solidFill>
                <a:latin typeface="Courier New"/>
                <a:ea typeface="Courier New"/>
                <a:cs typeface="Courier New"/>
                <a:sym typeface="Courier New"/>
              </a:defRPr>
            </a:pPr>
            <a:endParaRPr/>
          </a:p>
        </p:txBody>
      </p:sp>
      <p:pic>
        <p:nvPicPr>
          <p:cNvPr id="160" name="Screen Shot 2019-05-22 at 9.36.03 AM.png" descr="ChatGPT&#10;This table displays the Oscar-winning actresses for 1943 and 2013, with slight variations in their listed names. Jennifer Jones won in 1943 for The Song of Bernadette at age 25, and Jennifer Lawrence won in 2013 for Silver Linings Playbook at age 22. The table includes duplicate entries for both actresses, with shortened names: &quot;Jen Jones&quot; and &quot;Jen Lawrence.&quot;"/>
          <p:cNvPicPr>
            <a:picLocks noChangeAspect="1"/>
          </p:cNvPicPr>
          <p:nvPr/>
        </p:nvPicPr>
        <p:blipFill>
          <a:blip r:embed="rId2"/>
          <a:stretch>
            <a:fillRect/>
          </a:stretch>
        </p:blipFill>
        <p:spPr>
          <a:xfrm>
            <a:off x="3419545" y="2403478"/>
            <a:ext cx="5795014" cy="2051044"/>
          </a:xfrm>
          <a:prstGeom prst="rect">
            <a:avLst/>
          </a:prstGeom>
          <a:ln w="12700">
            <a:miter lim="400000"/>
          </a:ln>
        </p:spPr>
      </p:pic>
      <p:pic>
        <p:nvPicPr>
          <p:cNvPr id="161" name="Screen Shot 2019-05-22 at 9.42.15 AM.png" descr="This table lists four actresses who won Best Actress Oscars between 1941 and 1944. Joan Fontaine won in 1941 at age 24 for Suspicion. Greer Garson won in 1942 at age 38 for Mrs. Miniver. Jennifer Jones won in 1943 at age 25 for The Song of Bernadette, and Ingrid Bergman won in 1944 at age 29 for Gaslight."/>
          <p:cNvPicPr>
            <a:picLocks noChangeAspect="1"/>
          </p:cNvPicPr>
          <p:nvPr/>
        </p:nvPicPr>
        <p:blipFill>
          <a:blip r:embed="rId3"/>
          <a:srcRect l="2700"/>
          <a:stretch>
            <a:fillRect/>
          </a:stretch>
        </p:blipFill>
        <p:spPr>
          <a:xfrm>
            <a:off x="2399141" y="5033061"/>
            <a:ext cx="8059517" cy="15844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Data integration"/>
          <p:cNvSpPr txBox="1">
            <a:spLocks noGrp="1"/>
          </p:cNvSpPr>
          <p:nvPr>
            <p:ph type="title"/>
          </p:nvPr>
        </p:nvSpPr>
        <p:spPr>
          <a:prstGeom prst="rect">
            <a:avLst/>
          </a:prstGeom>
        </p:spPr>
        <p:txBody>
          <a:bodyPr/>
          <a:lstStyle/>
          <a:p>
            <a:r>
              <a:t>Data integration</a:t>
            </a:r>
          </a:p>
        </p:txBody>
      </p:sp>
      <p:sp>
        <p:nvSpPr>
          <p:cNvPr id="164" name="Body"/>
          <p:cNvSpPr txBox="1">
            <a:spLocks noGrp="1"/>
          </p:cNvSpPr>
          <p:nvPr>
            <p:ph type="body" sz="quarter" idx="1"/>
          </p:nvPr>
        </p:nvSpPr>
        <p:spPr>
          <a:prstGeom prst="rect">
            <a:avLst/>
          </a:prstGeom>
        </p:spPr>
        <p:txBody>
          <a:bodyPr/>
          <a:lstStyle/>
          <a:p>
            <a:endParaRPr/>
          </a:p>
        </p:txBody>
      </p:sp>
      <p:sp>
        <p:nvSpPr>
          <p:cNvPr id="165"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Data is often available in multiple distinct databases and needs to be combined for analysis </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When is data integration needed?</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To analyze data produced by different sources </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To combine data from different websites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To combine legacy databases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Two companies merge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Merging data frames"/>
          <p:cNvSpPr txBox="1">
            <a:spLocks noGrp="1"/>
          </p:cNvSpPr>
          <p:nvPr>
            <p:ph type="title"/>
          </p:nvPr>
        </p:nvSpPr>
        <p:spPr>
          <a:prstGeom prst="rect">
            <a:avLst/>
          </a:prstGeom>
        </p:spPr>
        <p:txBody>
          <a:bodyPr/>
          <a:lstStyle/>
          <a:p>
            <a:r>
              <a:t>Merging data frames</a:t>
            </a:r>
          </a:p>
        </p:txBody>
      </p:sp>
      <p:sp>
        <p:nvSpPr>
          <p:cNvPr id="168" name="# down select a few rows in different data fames…"/>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down select a few rows in different data fames</a:t>
            </a:r>
          </a:p>
          <a:p>
            <a:pPr marL="0" indent="0">
              <a:spcBef>
                <a:spcPts val="600"/>
              </a:spcBef>
              <a:buClrTx/>
              <a:buSzTx/>
              <a:buFontTx/>
              <a:buNone/>
              <a:defRPr sz="1400" b="1">
                <a:latin typeface="Courier New"/>
                <a:ea typeface="Courier New"/>
                <a:cs typeface="Courier New"/>
                <a:sym typeface="Courier New"/>
              </a:defRPr>
            </a:pPr>
            <a:r>
              <a:t>d1 = data.iloc[1:4,:]</a:t>
            </a:r>
          </a:p>
          <a:p>
            <a:pPr marL="0" indent="0">
              <a:spcBef>
                <a:spcPts val="600"/>
              </a:spcBef>
              <a:buClrTx/>
              <a:buSzTx/>
              <a:buFontTx/>
              <a:buNone/>
              <a:defRPr sz="1400" b="1">
                <a:latin typeface="Courier New"/>
                <a:ea typeface="Courier New"/>
                <a:cs typeface="Courier New"/>
                <a:sym typeface="Courier New"/>
              </a:defRPr>
            </a:pPr>
            <a:r>
              <a:t>d2 = data.iloc[8:11,:]</a:t>
            </a:r>
          </a:p>
          <a:p>
            <a:pPr marL="0" indent="0">
              <a:spcBef>
                <a:spcPts val="600"/>
              </a:spcBef>
              <a:buClrTx/>
              <a:buSzTx/>
              <a:buFontTx/>
              <a:buNone/>
              <a:defRPr sz="1400" b="1">
                <a:latin typeface="Courier New"/>
                <a:ea typeface="Courier New"/>
                <a:cs typeface="Courier New"/>
                <a:sym typeface="Courier New"/>
              </a:defRPr>
            </a:pPr>
            <a:r>
              <a:t># concatenate the two data frames together</a:t>
            </a:r>
          </a:p>
          <a:p>
            <a:pPr marL="0" indent="0">
              <a:spcBef>
                <a:spcPts val="600"/>
              </a:spcBef>
              <a:buClrTx/>
              <a:buSzTx/>
              <a:buFontTx/>
              <a:buNone/>
              <a:defRPr sz="1400" b="1">
                <a:latin typeface="Courier New"/>
                <a:ea typeface="Courier New"/>
                <a:cs typeface="Courier New"/>
                <a:sym typeface="Courier New"/>
              </a:defRPr>
            </a:pPr>
            <a:r>
              <a:t>d3 = pd.concat([d1,d2])</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p:txBody>
      </p:sp>
      <p:pic>
        <p:nvPicPr>
          <p:cNvPr id="169" name="Screen Shot 2019-05-22 at 9.48.24 AM.png" descr="&#10;This table lists six Best Actress Oscar winners between 1929 and 1938. Mary Pickford won in 1929 at age 37 for Coquette. Norma Shearer won in 1930 at age 28 for The Divorcee. Marie Dressler won in 1931 at age 63 for Min and Bill. Luise Rainer won two consecutive awards, in 1936 at age 27 for The Great Ziegfeld and in 1937 at age 28 for The Good Earth. Bette Davis won in 1938 at age 30 for Jezebel."/>
          <p:cNvPicPr>
            <a:picLocks noChangeAspect="1"/>
          </p:cNvPicPr>
          <p:nvPr/>
        </p:nvPicPr>
        <p:blipFill>
          <a:blip r:embed="rId2"/>
          <a:stretch>
            <a:fillRect/>
          </a:stretch>
        </p:blipFill>
        <p:spPr>
          <a:xfrm>
            <a:off x="3798549" y="3364286"/>
            <a:ext cx="5037006" cy="272401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Merging data frames"/>
          <p:cNvSpPr txBox="1">
            <a:spLocks noGrp="1"/>
          </p:cNvSpPr>
          <p:nvPr>
            <p:ph type="title"/>
          </p:nvPr>
        </p:nvSpPr>
        <p:spPr>
          <a:prstGeom prst="rect">
            <a:avLst/>
          </a:prstGeom>
        </p:spPr>
        <p:txBody>
          <a:bodyPr/>
          <a:lstStyle/>
          <a:p>
            <a:r>
              <a:t>Merging data frames</a:t>
            </a:r>
          </a:p>
        </p:txBody>
      </p:sp>
      <p:sp>
        <p:nvSpPr>
          <p:cNvPr id="172" name="# compute year of birth for actresses, get unique actress records…"/>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compute year of birth for actresses, get unique actress records</a:t>
            </a:r>
          </a:p>
          <a:p>
            <a:pPr marL="0" indent="0">
              <a:spcBef>
                <a:spcPts val="600"/>
              </a:spcBef>
              <a:buClrTx/>
              <a:buSzTx/>
              <a:buFontTx/>
              <a:buNone/>
              <a:defRPr sz="1400" b="1">
                <a:latin typeface="Courier New"/>
                <a:ea typeface="Courier New"/>
                <a:cs typeface="Courier New"/>
                <a:sym typeface="Courier New"/>
              </a:defRPr>
            </a:pPr>
            <a:r>
              <a:t>data['YoB'] = data.Year-data.Age</a:t>
            </a:r>
          </a:p>
          <a:p>
            <a:pPr marL="0" indent="0">
              <a:spcBef>
                <a:spcPts val="600"/>
              </a:spcBef>
              <a:buClrTx/>
              <a:buSzTx/>
              <a:buFontTx/>
              <a:buNone/>
              <a:defRPr sz="1400" b="1">
                <a:latin typeface="Courier New"/>
                <a:ea typeface="Courier New"/>
                <a:cs typeface="Courier New"/>
                <a:sym typeface="Courier New"/>
              </a:defRPr>
            </a:pPr>
            <a:r>
              <a:t>actress = data.iloc[:,[3,5]].drop_duplicates()</a:t>
            </a:r>
          </a:p>
          <a:p>
            <a:pPr marL="0" indent="0">
              <a:spcBef>
                <a:spcPts val="600"/>
              </a:spcBef>
              <a:buClrTx/>
              <a:buSzTx/>
              <a:buFontTx/>
              <a:buNone/>
              <a:defRPr sz="1400" b="1">
                <a:latin typeface="Courier New"/>
                <a:ea typeface="Courier New"/>
                <a:cs typeface="Courier New"/>
                <a:sym typeface="Courier New"/>
              </a:defRPr>
            </a:pPr>
            <a:r>
              <a:t># get first ten movies</a:t>
            </a:r>
          </a:p>
          <a:p>
            <a:pPr marL="0" indent="0">
              <a:spcBef>
                <a:spcPts val="600"/>
              </a:spcBef>
              <a:buClrTx/>
              <a:buSzTx/>
              <a:buFontTx/>
              <a:buNone/>
              <a:defRPr sz="1400" b="1">
                <a:latin typeface="Courier New"/>
                <a:ea typeface="Courier New"/>
                <a:cs typeface="Courier New"/>
                <a:sym typeface="Courier New"/>
              </a:defRPr>
            </a:pPr>
            <a:r>
              <a:t>movies = data.iloc[1:11,[0,1,3,4]]</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p:txBody>
      </p:sp>
      <p:pic>
        <p:nvPicPr>
          <p:cNvPr id="173" name="Screen Shot 2019-05-22 at 10.01.02 AM.png" descr="This table presents a list of ten Best Actress Oscar winners along with their year of birth (YoB). The names listed include Janet Gaynor (born 1906), Mary Pickford (born 1892), Norma Shearer (born 1902), Marie Dressler (born 1868), Helen Hayes (born 1900), Katharine Hepburn (born 1907), Claudette Colbert (born 1903), Bette Davis (born 1908), Luise Rainer (born 1909), and Vivien Leigh (born 1913)."/>
          <p:cNvPicPr>
            <a:picLocks noChangeAspect="1"/>
          </p:cNvPicPr>
          <p:nvPr/>
        </p:nvPicPr>
        <p:blipFill>
          <a:blip r:embed="rId2"/>
          <a:stretch>
            <a:fillRect/>
          </a:stretch>
        </p:blipFill>
        <p:spPr>
          <a:xfrm>
            <a:off x="1905222" y="3319671"/>
            <a:ext cx="2446199" cy="3623998"/>
          </a:xfrm>
          <a:prstGeom prst="rect">
            <a:avLst/>
          </a:prstGeom>
          <a:ln w="12700">
            <a:miter lim="400000"/>
          </a:ln>
        </p:spPr>
      </p:pic>
      <p:pic>
        <p:nvPicPr>
          <p:cNvPr id="174" name="Screen Shot 2019-05-22 at 10.03.05 AM.png" descr="This table displays ten Best Actress Oscar winners, their winning movie, and the year of their win. The actresses include Mary Pickford for Coquette (1929), Norma Shearer for The Divorcee (1930), Marie Dressler for Min and Bill (1931), Helen Hayes for The Sin of Madelon Claudet (1932), Katharine Hepburn for Morning Glory (1933), Claudette Colbert for It Happened One Night (1934), Bette Davis for Dangerous (1935), Luise Rainer for The Great Ziegfeld (1936), Luise Rainer for The Good Earth (1937), and Bette Davis for Jezebel (1938)."/>
          <p:cNvPicPr>
            <a:picLocks noChangeAspect="1"/>
          </p:cNvPicPr>
          <p:nvPr/>
        </p:nvPicPr>
        <p:blipFill>
          <a:blip r:embed="rId3"/>
          <a:stretch>
            <a:fillRect/>
          </a:stretch>
        </p:blipFill>
        <p:spPr>
          <a:xfrm>
            <a:off x="5570046" y="3319671"/>
            <a:ext cx="4829648" cy="362399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a:extLst>
              <a:ext uri="{C183D7F6-B498-43B3-948B-1728B52AA6E4}">
                <adec:decorative xmlns:adec="http://schemas.microsoft.com/office/drawing/2017/decorative" val="1"/>
              </a:ext>
            </a:extLst>
          </p:cNvPr>
          <p:cNvSpPr/>
          <p:nvPr/>
        </p:nvSpPr>
        <p:spPr>
          <a:xfrm>
            <a:off x="8437958" y="5615408"/>
            <a:ext cx="2013078" cy="1270001"/>
          </a:xfrm>
          <a:prstGeom prst="rect">
            <a:avLst/>
          </a:prstGeom>
          <a:solidFill>
            <a:srgbClr val="FFFFFF"/>
          </a:solidFill>
          <a:ln w="12700">
            <a:miter lim="400000"/>
          </a:ln>
        </p:spPr>
        <p:txBody>
          <a:bodyPr lIns="45719" rIns="45719" anchor="ctr"/>
          <a:lstStyle/>
          <a:p>
            <a:endParaRPr/>
          </a:p>
        </p:txBody>
      </p:sp>
      <p:sp>
        <p:nvSpPr>
          <p:cNvPr id="177" name="Merging data frames"/>
          <p:cNvSpPr txBox="1">
            <a:spLocks noGrp="1"/>
          </p:cNvSpPr>
          <p:nvPr>
            <p:ph type="title"/>
          </p:nvPr>
        </p:nvSpPr>
        <p:spPr>
          <a:prstGeom prst="rect">
            <a:avLst/>
          </a:prstGeom>
        </p:spPr>
        <p:txBody>
          <a:bodyPr/>
          <a:lstStyle/>
          <a:p>
            <a:r>
              <a:t>Merging data frames</a:t>
            </a:r>
          </a:p>
        </p:txBody>
      </p:sp>
      <p:sp>
        <p:nvSpPr>
          <p:cNvPr id="178" name="# join actress information to movies…"/>
          <p:cNvSpPr txBox="1">
            <a:spLocks noGrp="1"/>
          </p:cNvSpPr>
          <p:nvPr>
            <p:ph type="body" idx="4294967295"/>
          </p:nvPr>
        </p:nvSpPr>
        <p:spPr>
          <a:xfrm>
            <a:off x="1112448" y="1824895"/>
            <a:ext cx="10409208" cy="4681794"/>
          </a:xfrm>
          <a:prstGeom prst="rect">
            <a:avLst/>
          </a:prstGeom>
        </p:spPr>
        <p:txBody>
          <a:bodyPr/>
          <a:lstStyle/>
          <a:p>
            <a:pPr marL="0" indent="0">
              <a:spcBef>
                <a:spcPts val="600"/>
              </a:spcBef>
              <a:buClrTx/>
              <a:buSzTx/>
              <a:buFontTx/>
              <a:buNone/>
              <a:defRPr sz="1400" b="1">
                <a:latin typeface="Courier New"/>
                <a:ea typeface="Courier New"/>
                <a:cs typeface="Courier New"/>
                <a:sym typeface="Courier New"/>
              </a:defRPr>
            </a:pPr>
            <a:r>
              <a:t># join actress information to movies</a:t>
            </a:r>
          </a:p>
          <a:p>
            <a:pPr marL="0" indent="0">
              <a:spcBef>
                <a:spcPts val="600"/>
              </a:spcBef>
              <a:buClrTx/>
              <a:buSzTx/>
              <a:buFontTx/>
              <a:buNone/>
              <a:defRPr sz="1400" b="1">
                <a:latin typeface="Courier New"/>
                <a:ea typeface="Courier New"/>
                <a:cs typeface="Courier New"/>
                <a:sym typeface="Courier New"/>
              </a:defRPr>
            </a:pPr>
            <a:r>
              <a:t>pd.merge(movies, actress, on='Name').sort_values('Year')</a:t>
            </a: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a:p>
            <a:pPr marL="0" indent="0">
              <a:spcBef>
                <a:spcPts val="600"/>
              </a:spcBef>
              <a:buClrTx/>
              <a:buSzTx/>
              <a:buFontTx/>
              <a:buNone/>
              <a:defRPr sz="1400" b="1">
                <a:latin typeface="Courier New"/>
                <a:ea typeface="Courier New"/>
                <a:cs typeface="Courier New"/>
                <a:sym typeface="Courier New"/>
              </a:defRPr>
            </a:pPr>
            <a:endParaRPr/>
          </a:p>
        </p:txBody>
      </p:sp>
      <p:pic>
        <p:nvPicPr>
          <p:cNvPr id="179" name="Screen Shot 2019-05-22 at 10.10.09 AM.png" descr="&#10;This table lists eleven Best Actress Oscar winners, their winning movie, year of birth (YoB), and the year of their win. The actresses are:&#10;&#10;Mary Pickford (born 1892) for Coquette (1929)&#10;Norma Shearer (born 1902) for The Divorcee (1930)&#10;Marie Dressler (born 1868) for Min and Bill (1931)&#10;Helen Hayes (born 1900) for The Sin of Madelon Claudet (1932)&#10;Katharine Hepburn (born 1907 and 1908—duplicate entry) for Morning Glory (1933)&#10;Claudette Colbert (born 1903) for It Happened One Night (1934)&#10;Bette Davis (born 1908) for Dangerous (1935)&#10;Luise Rainer (born 1909) for The Great Ziegfeld (1936) and The Good Earth (1937)&#10;Bette Davis (duplicate entry) for Jezebel (1938)"/>
          <p:cNvPicPr>
            <a:picLocks noChangeAspect="1"/>
          </p:cNvPicPr>
          <p:nvPr/>
        </p:nvPicPr>
        <p:blipFill>
          <a:blip r:embed="rId2"/>
          <a:stretch>
            <a:fillRect/>
          </a:stretch>
        </p:blipFill>
        <p:spPr>
          <a:xfrm>
            <a:off x="3369605" y="2518208"/>
            <a:ext cx="5894894" cy="4423097"/>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Data quality dimensions"/>
          <p:cNvSpPr txBox="1">
            <a:spLocks noGrp="1"/>
          </p:cNvSpPr>
          <p:nvPr>
            <p:ph type="title"/>
          </p:nvPr>
        </p:nvSpPr>
        <p:spPr>
          <a:prstGeom prst="rect">
            <a:avLst/>
          </a:prstGeom>
        </p:spPr>
        <p:txBody>
          <a:bodyPr/>
          <a:lstStyle/>
          <a:p>
            <a:r>
              <a:t>Data quality dimensions</a:t>
            </a:r>
          </a:p>
        </p:txBody>
      </p:sp>
      <p:pic>
        <p:nvPicPr>
          <p:cNvPr id="88" name="Image" descr="Image"/>
          <p:cNvPicPr>
            <a:picLocks noChangeAspect="1"/>
          </p:cNvPicPr>
          <p:nvPr/>
        </p:nvPicPr>
        <p:blipFill>
          <a:blip r:embed="rId2"/>
          <a:stretch>
            <a:fillRect/>
          </a:stretch>
        </p:blipFill>
        <p:spPr>
          <a:xfrm>
            <a:off x="3762331" y="1525633"/>
            <a:ext cx="4667338" cy="5281796"/>
          </a:xfrm>
          <a:prstGeom prst="rect">
            <a:avLst/>
          </a:prstGeom>
          <a:ln w="12700">
            <a:miter lim="400000"/>
          </a:ln>
        </p:spPr>
      </p:pic>
      <p:sp>
        <p:nvSpPr>
          <p:cNvPr id="89" name="The data is recorded correctly"/>
          <p:cNvSpPr txBox="1"/>
          <p:nvPr/>
        </p:nvSpPr>
        <p:spPr>
          <a:xfrm>
            <a:off x="400698" y="4995510"/>
            <a:ext cx="3217700"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data is recorded correctly</a:t>
            </a:r>
          </a:p>
        </p:txBody>
      </p:sp>
      <p:sp>
        <p:nvSpPr>
          <p:cNvPr id="90" name="The data agrees with itself"/>
          <p:cNvSpPr txBox="1"/>
          <p:nvPr/>
        </p:nvSpPr>
        <p:spPr>
          <a:xfrm>
            <a:off x="578789" y="2885422"/>
            <a:ext cx="2861517"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data agrees with itself</a:t>
            </a:r>
          </a:p>
        </p:txBody>
      </p:sp>
      <p:sp>
        <p:nvSpPr>
          <p:cNvPr id="91" name="All relevant data is recorded"/>
          <p:cNvSpPr txBox="1"/>
          <p:nvPr/>
        </p:nvSpPr>
        <p:spPr>
          <a:xfrm>
            <a:off x="6740897" y="1632196"/>
            <a:ext cx="3036093"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All relevant data is recorded</a:t>
            </a:r>
          </a:p>
        </p:txBody>
      </p:sp>
      <p:sp>
        <p:nvSpPr>
          <p:cNvPr id="92" name="Entities are recorded once"/>
          <p:cNvSpPr txBox="1"/>
          <p:nvPr/>
        </p:nvSpPr>
        <p:spPr>
          <a:xfrm>
            <a:off x="8573603" y="2885422"/>
            <a:ext cx="2823677"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Entities are recorded once</a:t>
            </a:r>
          </a:p>
        </p:txBody>
      </p:sp>
      <p:sp>
        <p:nvSpPr>
          <p:cNvPr id="93" name="The data are up to date"/>
          <p:cNvSpPr txBox="1"/>
          <p:nvPr/>
        </p:nvSpPr>
        <p:spPr>
          <a:xfrm>
            <a:off x="8709948" y="4893319"/>
            <a:ext cx="2550987"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data are up to date</a:t>
            </a:r>
          </a:p>
        </p:txBody>
      </p:sp>
      <p:sp>
        <p:nvSpPr>
          <p:cNvPr id="94" name="The data conform to their definitions"/>
          <p:cNvSpPr txBox="1"/>
          <p:nvPr/>
        </p:nvSpPr>
        <p:spPr>
          <a:xfrm>
            <a:off x="1611056" y="6265229"/>
            <a:ext cx="3999718"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The data conform to their definitions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Data gathering"/>
          <p:cNvSpPr txBox="1">
            <a:spLocks noGrp="1"/>
          </p:cNvSpPr>
          <p:nvPr>
            <p:ph type="title"/>
          </p:nvPr>
        </p:nvSpPr>
        <p:spPr>
          <a:prstGeom prst="rect">
            <a:avLst/>
          </a:prstGeom>
        </p:spPr>
        <p:txBody>
          <a:bodyPr/>
          <a:lstStyle/>
          <a:p>
            <a:r>
              <a:t>Data gathering</a:t>
            </a:r>
          </a:p>
        </p:txBody>
      </p:sp>
      <p:sp>
        <p:nvSpPr>
          <p:cNvPr id="101" name="Source data can be dirty"/>
          <p:cNvSpPr txBox="1">
            <a:spLocks noGrp="1"/>
          </p:cNvSpPr>
          <p:nvPr>
            <p:ph type="body" sz="quarter" idx="1"/>
          </p:nvPr>
        </p:nvSpPr>
        <p:spPr>
          <a:prstGeom prst="rect">
            <a:avLst/>
          </a:prstGeom>
        </p:spPr>
        <p:txBody>
          <a:bodyPr/>
          <a:lstStyle/>
          <a:p>
            <a:r>
              <a:t>Source data can be dirty</a:t>
            </a:r>
          </a:p>
        </p:txBody>
      </p:sp>
      <p:sp>
        <p:nvSpPr>
          <p:cNvPr id="102"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Problems can arise due to: </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Manual entry</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No uniform standards for content and formats </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Parallel data entry (may lead to duplicates)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Approximations, surrogates due to software/hardware constraints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Measurement errors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ata delivery"/>
          <p:cNvSpPr txBox="1">
            <a:spLocks noGrp="1"/>
          </p:cNvSpPr>
          <p:nvPr>
            <p:ph type="title"/>
          </p:nvPr>
        </p:nvSpPr>
        <p:spPr>
          <a:prstGeom prst="rect">
            <a:avLst/>
          </a:prstGeom>
        </p:spPr>
        <p:txBody>
          <a:bodyPr/>
          <a:lstStyle/>
          <a:p>
            <a:r>
              <a:t>Data delivery</a:t>
            </a:r>
          </a:p>
        </p:txBody>
      </p:sp>
      <p:sp>
        <p:nvSpPr>
          <p:cNvPr id="105" name="Transmission pipeline can cause problems"/>
          <p:cNvSpPr txBox="1">
            <a:spLocks noGrp="1"/>
          </p:cNvSpPr>
          <p:nvPr>
            <p:ph type="body" sz="quarter" idx="1"/>
          </p:nvPr>
        </p:nvSpPr>
        <p:spPr>
          <a:prstGeom prst="rect">
            <a:avLst/>
          </a:prstGeom>
        </p:spPr>
        <p:txBody>
          <a:bodyPr/>
          <a:lstStyle/>
          <a:p>
            <a:r>
              <a:t>Transmission pipeline can cause problems  </a:t>
            </a:r>
          </a:p>
        </p:txBody>
      </p:sp>
      <p:sp>
        <p:nvSpPr>
          <p:cNvPr id="106"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Information may be dropped or degraded by preprocessing:</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Inappropriate aggregation</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Nulls converted to default values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Loss of data:</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Buffer overflows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Transmission problems</a:t>
            </a:r>
          </a:p>
          <a:p>
            <a:pPr marL="731519" lvl="1" indent="-274319" defTabSz="457200">
              <a:spcBef>
                <a:spcPts val="1800"/>
              </a:spcBef>
              <a:buClrTx/>
              <a:buSzPct val="100000"/>
              <a:buFontTx/>
              <a:buChar char="▪"/>
              <a:defRPr sz="1800">
                <a:solidFill>
                  <a:srgbClr val="000000"/>
                </a:solidFill>
                <a:latin typeface="Arial"/>
                <a:ea typeface="Arial"/>
                <a:cs typeface="Arial"/>
                <a:sym typeface="Arial"/>
              </a:defRPr>
            </a:pPr>
            <a:r>
              <a:t>Problems in physical storage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Data integration"/>
          <p:cNvSpPr txBox="1">
            <a:spLocks noGrp="1"/>
          </p:cNvSpPr>
          <p:nvPr>
            <p:ph type="title"/>
          </p:nvPr>
        </p:nvSpPr>
        <p:spPr>
          <a:prstGeom prst="rect">
            <a:avLst/>
          </a:prstGeom>
        </p:spPr>
        <p:txBody>
          <a:bodyPr/>
          <a:lstStyle/>
          <a:p>
            <a:r>
              <a:t>Data integration</a:t>
            </a:r>
          </a:p>
        </p:txBody>
      </p:sp>
      <p:sp>
        <p:nvSpPr>
          <p:cNvPr id="109" name="Combination of data can lead to errors"/>
          <p:cNvSpPr txBox="1">
            <a:spLocks noGrp="1"/>
          </p:cNvSpPr>
          <p:nvPr>
            <p:ph type="body" sz="quarter" idx="1"/>
          </p:nvPr>
        </p:nvSpPr>
        <p:spPr>
          <a:prstGeom prst="rect">
            <a:avLst/>
          </a:prstGeom>
        </p:spPr>
        <p:txBody>
          <a:bodyPr/>
          <a:lstStyle/>
          <a:p>
            <a:r>
              <a:t>Combination of data can lead to errors</a:t>
            </a:r>
          </a:p>
        </p:txBody>
      </p:sp>
      <p:sp>
        <p:nvSpPr>
          <p:cNvPr id="110"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60604" indent="-260604" defTabSz="434340">
              <a:spcBef>
                <a:spcPts val="1700"/>
              </a:spcBef>
              <a:buClrTx/>
              <a:buSzPct val="100000"/>
              <a:buFontTx/>
              <a:buChar char="▪"/>
              <a:defRPr sz="1710">
                <a:solidFill>
                  <a:srgbClr val="000000"/>
                </a:solidFill>
                <a:latin typeface="Arial"/>
                <a:ea typeface="Arial"/>
                <a:cs typeface="Arial"/>
                <a:sym typeface="Arial"/>
              </a:defRPr>
            </a:pPr>
            <a:r>
              <a:t>Often data is stored in separate warehouses and then combined for analysis (e.g., across departments)</a:t>
            </a:r>
          </a:p>
          <a:p>
            <a:pPr marL="260604" indent="-260604" defTabSz="434340">
              <a:spcBef>
                <a:spcPts val="1700"/>
              </a:spcBef>
              <a:buClrTx/>
              <a:buSzPct val="100000"/>
              <a:buFontTx/>
              <a:buChar char="▪"/>
              <a:defRPr sz="1710">
                <a:solidFill>
                  <a:srgbClr val="000000"/>
                </a:solidFill>
                <a:latin typeface="Arial"/>
                <a:ea typeface="Arial"/>
                <a:cs typeface="Arial"/>
                <a:sym typeface="Arial"/>
              </a:defRPr>
            </a:pPr>
            <a:r>
              <a:t>Common source of problems</a:t>
            </a:r>
          </a:p>
          <a:p>
            <a:pPr marL="694943" lvl="1" indent="-260603" defTabSz="434340">
              <a:spcBef>
                <a:spcPts val="1700"/>
              </a:spcBef>
              <a:buClrTx/>
              <a:buSzPct val="100000"/>
              <a:buFontTx/>
              <a:buChar char="▪"/>
              <a:defRPr sz="1710">
                <a:solidFill>
                  <a:srgbClr val="000000"/>
                </a:solidFill>
                <a:latin typeface="Arial"/>
                <a:ea typeface="Arial"/>
                <a:cs typeface="Arial"/>
                <a:sym typeface="Arial"/>
              </a:defRPr>
            </a:pPr>
            <a:r>
              <a:t>Heterogenous data: no common identifier, different field formats</a:t>
            </a:r>
          </a:p>
          <a:p>
            <a:pPr marL="694943" lvl="1" indent="-260603" defTabSz="434340">
              <a:spcBef>
                <a:spcPts val="1700"/>
              </a:spcBef>
              <a:buClrTx/>
              <a:buSzPct val="100000"/>
              <a:buFontTx/>
              <a:buChar char="▪"/>
              <a:defRPr sz="1710">
                <a:solidFill>
                  <a:srgbClr val="000000"/>
                </a:solidFill>
                <a:latin typeface="Arial"/>
                <a:ea typeface="Arial"/>
                <a:cs typeface="Arial"/>
                <a:sym typeface="Arial"/>
              </a:defRPr>
            </a:pPr>
            <a:r>
              <a:t>Different definitions of entities/attributes</a:t>
            </a:r>
          </a:p>
          <a:p>
            <a:pPr marL="694943" lvl="1" indent="-260603" defTabSz="434340">
              <a:spcBef>
                <a:spcPts val="1700"/>
              </a:spcBef>
              <a:buClrTx/>
              <a:buSzPct val="100000"/>
              <a:buFontTx/>
              <a:buChar char="▪"/>
              <a:defRPr sz="1710">
                <a:solidFill>
                  <a:srgbClr val="000000"/>
                </a:solidFill>
                <a:latin typeface="Arial"/>
                <a:ea typeface="Arial"/>
                <a:cs typeface="Arial"/>
                <a:sym typeface="Arial"/>
              </a:defRPr>
            </a:pPr>
            <a:r>
              <a:t>Time synchronization</a:t>
            </a:r>
          </a:p>
          <a:p>
            <a:pPr marL="694943" lvl="1" indent="-260603" defTabSz="434340">
              <a:spcBef>
                <a:spcPts val="1700"/>
              </a:spcBef>
              <a:buClrTx/>
              <a:buSzPct val="100000"/>
              <a:buFontTx/>
              <a:buChar char="▪"/>
              <a:defRPr sz="1710">
                <a:solidFill>
                  <a:srgbClr val="000000"/>
                </a:solidFill>
                <a:latin typeface="Arial"/>
                <a:ea typeface="Arial"/>
                <a:cs typeface="Arial"/>
                <a:sym typeface="Arial"/>
              </a:defRPr>
            </a:pPr>
            <a:r>
              <a:t>Legacy data</a:t>
            </a:r>
          </a:p>
          <a:p>
            <a:pPr marL="694943" lvl="1" indent="-260603" defTabSz="434340">
              <a:spcBef>
                <a:spcPts val="1700"/>
              </a:spcBef>
              <a:buClrTx/>
              <a:buSzPct val="100000"/>
              <a:buFontTx/>
              <a:buChar char="▪"/>
              <a:defRPr sz="1710">
                <a:solidFill>
                  <a:srgbClr val="000000"/>
                </a:solidFill>
                <a:latin typeface="Arial"/>
                <a:ea typeface="Arial"/>
                <a:cs typeface="Arial"/>
                <a:sym typeface="Arial"/>
              </a:defRPr>
            </a:pPr>
            <a:r>
              <a:t>Sociological factors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ommon data quality problems"/>
          <p:cNvSpPr txBox="1">
            <a:spLocks noGrp="1"/>
          </p:cNvSpPr>
          <p:nvPr>
            <p:ph type="title"/>
          </p:nvPr>
        </p:nvSpPr>
        <p:spPr>
          <a:prstGeom prst="rect">
            <a:avLst/>
          </a:prstGeom>
        </p:spPr>
        <p:txBody>
          <a:bodyPr/>
          <a:lstStyle/>
          <a:p>
            <a:r>
              <a:t>Common data quality problems</a:t>
            </a:r>
          </a:p>
        </p:txBody>
      </p:sp>
      <p:sp>
        <p:nvSpPr>
          <p:cNvPr id="117" name="Body"/>
          <p:cNvSpPr txBox="1">
            <a:spLocks noGrp="1"/>
          </p:cNvSpPr>
          <p:nvPr>
            <p:ph type="body" sz="quarter" idx="1"/>
          </p:nvPr>
        </p:nvSpPr>
        <p:spPr>
          <a:prstGeom prst="rect">
            <a:avLst/>
          </a:prstGeom>
        </p:spPr>
        <p:txBody>
          <a:bodyPr/>
          <a:lstStyle/>
          <a:p>
            <a:endParaRPr/>
          </a:p>
        </p:txBody>
      </p:sp>
      <p:sp>
        <p:nvSpPr>
          <p:cNvPr id="118"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Missing values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Noise </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Outliers </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Duplicate data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Missing values"/>
          <p:cNvSpPr txBox="1">
            <a:spLocks noGrp="1"/>
          </p:cNvSpPr>
          <p:nvPr>
            <p:ph type="title"/>
          </p:nvPr>
        </p:nvSpPr>
        <p:spPr>
          <a:prstGeom prst="rect">
            <a:avLst/>
          </a:prstGeom>
        </p:spPr>
        <p:txBody>
          <a:bodyPr/>
          <a:lstStyle/>
          <a:p>
            <a:r>
              <a:t>Missing values</a:t>
            </a:r>
          </a:p>
        </p:txBody>
      </p:sp>
      <p:sp>
        <p:nvSpPr>
          <p:cNvPr id="121" name="Body"/>
          <p:cNvSpPr txBox="1">
            <a:spLocks noGrp="1"/>
          </p:cNvSpPr>
          <p:nvPr>
            <p:ph type="body" sz="quarter" idx="1"/>
          </p:nvPr>
        </p:nvSpPr>
        <p:spPr>
          <a:prstGeom prst="rect">
            <a:avLst/>
          </a:prstGeom>
        </p:spPr>
        <p:txBody>
          <a:bodyPr/>
          <a:lstStyle/>
          <a:p>
            <a:endParaRPr/>
          </a:p>
        </p:txBody>
      </p:sp>
      <p:sp>
        <p:nvSpPr>
          <p:cNvPr id="122"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marL="233172" indent="-233172" defTabSz="388620">
              <a:spcBef>
                <a:spcPts val="1500"/>
              </a:spcBef>
              <a:buClrTx/>
              <a:buSzPct val="100000"/>
              <a:buFontTx/>
              <a:buChar char="▪"/>
              <a:defRPr sz="1530">
                <a:solidFill>
                  <a:srgbClr val="000000"/>
                </a:solidFill>
                <a:latin typeface="Arial"/>
                <a:ea typeface="Arial"/>
                <a:cs typeface="Arial"/>
                <a:sym typeface="Arial"/>
              </a:defRPr>
            </a:pPr>
            <a:r>
              <a:t>Reasons for missing values</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Information is not collected (e.g., people decline to give their age)</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Attributes may not be applicable to all cases (e.g., annual income is not applicable to children)</a:t>
            </a:r>
          </a:p>
          <a:p>
            <a:pPr marL="233172" indent="-233172" defTabSz="388620">
              <a:spcBef>
                <a:spcPts val="1500"/>
              </a:spcBef>
              <a:buClrTx/>
              <a:buSzPct val="100000"/>
              <a:buFontTx/>
              <a:buChar char="▪"/>
              <a:defRPr sz="1530">
                <a:solidFill>
                  <a:srgbClr val="000000"/>
                </a:solidFill>
                <a:latin typeface="Arial"/>
                <a:ea typeface="Arial"/>
                <a:cs typeface="Arial"/>
                <a:sym typeface="Arial"/>
              </a:defRPr>
            </a:pPr>
            <a:r>
              <a:t>Ways to handle missing values</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Eliminate entities with missing values</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Ignore the missing values during analysis</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Estimate (ie., impute) missing values</a:t>
            </a:r>
          </a:p>
          <a:p>
            <a:pPr marL="621791" lvl="1" indent="-233171" defTabSz="388620">
              <a:spcBef>
                <a:spcPts val="1500"/>
              </a:spcBef>
              <a:buClrTx/>
              <a:buSzPct val="100000"/>
              <a:buFontTx/>
              <a:buChar char="▪"/>
              <a:defRPr sz="1530">
                <a:solidFill>
                  <a:srgbClr val="000000"/>
                </a:solidFill>
                <a:latin typeface="Arial"/>
                <a:ea typeface="Arial"/>
                <a:cs typeface="Arial"/>
                <a:sym typeface="Arial"/>
              </a:defRPr>
            </a:pPr>
            <a:r>
              <a:t>Replace with all possible values (weighted by their probabilities)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Noise"/>
          <p:cNvSpPr txBox="1">
            <a:spLocks noGrp="1"/>
          </p:cNvSpPr>
          <p:nvPr>
            <p:ph type="title"/>
          </p:nvPr>
        </p:nvSpPr>
        <p:spPr>
          <a:prstGeom prst="rect">
            <a:avLst/>
          </a:prstGeom>
        </p:spPr>
        <p:txBody>
          <a:bodyPr/>
          <a:lstStyle/>
          <a:p>
            <a:r>
              <a:t>Noise</a:t>
            </a:r>
          </a:p>
        </p:txBody>
      </p:sp>
      <p:sp>
        <p:nvSpPr>
          <p:cNvPr id="125" name="Body"/>
          <p:cNvSpPr txBox="1">
            <a:spLocks noGrp="1"/>
          </p:cNvSpPr>
          <p:nvPr>
            <p:ph type="body" sz="quarter" idx="1"/>
          </p:nvPr>
        </p:nvSpPr>
        <p:spPr>
          <a:prstGeom prst="rect">
            <a:avLst/>
          </a:prstGeom>
        </p:spPr>
        <p:txBody>
          <a:bodyPr/>
          <a:lstStyle/>
          <a:p>
            <a:endParaRPr/>
          </a:p>
        </p:txBody>
      </p:sp>
      <p:sp>
        <p:nvSpPr>
          <p:cNvPr id="126" name="Body Text"/>
          <p:cNvSpPr>
            <a:spLocks noGrp="1"/>
          </p:cNvSpPr>
          <p:nvPr>
            <p:ph type="body" idx="13"/>
          </p:nvPr>
        </p:nvSpPr>
        <p:spPr>
          <a:xfrm>
            <a:off x="2251287" y="2217739"/>
            <a:ext cx="4587793" cy="3411538"/>
          </a:xfrm>
          <a:prstGeom prst="rect">
            <a:avLst/>
          </a:prstGeom>
          <a:extLst>
            <a:ext uri="{C572A759-6A51-4108-AA02-DFA0A04FC94B}">
              <ma14:wrappingTextBoxFlag xmlns:ma14="http://schemas.microsoft.com/office/mac/drawingml/2011/main" xmlns="" val="1"/>
            </a:ext>
          </a:extLst>
        </p:spPr>
        <p:txBody>
          <a:bodyPr/>
          <a:lstStyle/>
          <a:p>
            <a:pPr marL="249631" indent="-249631" defTabSz="416052">
              <a:spcBef>
                <a:spcPts val="1600"/>
              </a:spcBef>
              <a:buClrTx/>
              <a:buSzPct val="100000"/>
              <a:buFontTx/>
              <a:buChar char="▪"/>
              <a:defRPr sz="1638">
                <a:solidFill>
                  <a:srgbClr val="000000"/>
                </a:solidFill>
                <a:latin typeface="Arial"/>
                <a:ea typeface="Arial"/>
                <a:cs typeface="Arial"/>
                <a:sym typeface="Arial"/>
              </a:defRPr>
            </a:pPr>
            <a:r>
              <a:t>Noise refers to measurement error in data values</a:t>
            </a:r>
          </a:p>
          <a:p>
            <a:pPr marL="249631" indent="-249631" defTabSz="416052">
              <a:spcBef>
                <a:spcPts val="1600"/>
              </a:spcBef>
              <a:buClrTx/>
              <a:buSzPct val="100000"/>
              <a:buFontTx/>
              <a:buChar char="▪"/>
              <a:defRPr sz="1638">
                <a:solidFill>
                  <a:srgbClr val="000000"/>
                </a:solidFill>
                <a:latin typeface="Arial"/>
                <a:ea typeface="Arial"/>
                <a:cs typeface="Arial"/>
                <a:sym typeface="Arial"/>
              </a:defRPr>
            </a:pPr>
            <a:r>
              <a:t>Could be random error or systematic (bias) error </a:t>
            </a:r>
          </a:p>
          <a:p>
            <a:pPr marL="249631" indent="-249631" defTabSz="416052">
              <a:spcBef>
                <a:spcPts val="1600"/>
              </a:spcBef>
              <a:buClrTx/>
              <a:buSzPct val="100000"/>
              <a:buFontTx/>
              <a:buChar char="▪"/>
              <a:defRPr sz="1638">
                <a:solidFill>
                  <a:srgbClr val="000000"/>
                </a:solidFill>
                <a:latin typeface="Arial"/>
                <a:ea typeface="Arial"/>
                <a:cs typeface="Arial"/>
                <a:sym typeface="Arial"/>
              </a:defRPr>
            </a:pPr>
            <a:r>
              <a:t>Random errors are due to inconsistencies </a:t>
            </a:r>
            <a:br/>
            <a:r>
              <a:t>in measurement, i.e. lack of precision (some high and some low)</a:t>
            </a:r>
          </a:p>
          <a:p>
            <a:pPr marL="249631" indent="-249631" defTabSz="416052">
              <a:spcBef>
                <a:spcPts val="1600"/>
              </a:spcBef>
              <a:buClrTx/>
              <a:buSzPct val="100000"/>
              <a:buFontTx/>
              <a:buChar char="▪"/>
              <a:defRPr sz="1638">
                <a:solidFill>
                  <a:srgbClr val="000000"/>
                </a:solidFill>
                <a:latin typeface="Arial"/>
                <a:ea typeface="Arial"/>
                <a:cs typeface="Arial"/>
                <a:sym typeface="Arial"/>
              </a:defRPr>
            </a:pPr>
            <a:r>
              <a:t>Example: different people reporting heights measured with a ruler (some may be an overestimate others may be an underestimate)</a:t>
            </a:r>
          </a:p>
        </p:txBody>
      </p:sp>
      <p:pic>
        <p:nvPicPr>
          <p:cNvPr id="127" name="Image" descr="Image"/>
          <p:cNvPicPr>
            <a:picLocks noChangeAspect="1"/>
          </p:cNvPicPr>
          <p:nvPr/>
        </p:nvPicPr>
        <p:blipFill>
          <a:blip r:embed="rId2"/>
          <a:stretch>
            <a:fillRect/>
          </a:stretch>
        </p:blipFill>
        <p:spPr>
          <a:xfrm>
            <a:off x="7028576" y="2553407"/>
            <a:ext cx="4188583" cy="313763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oise"/>
          <p:cNvSpPr txBox="1">
            <a:spLocks noGrp="1"/>
          </p:cNvSpPr>
          <p:nvPr>
            <p:ph type="title"/>
          </p:nvPr>
        </p:nvSpPr>
        <p:spPr>
          <a:prstGeom prst="rect">
            <a:avLst/>
          </a:prstGeom>
        </p:spPr>
        <p:txBody>
          <a:bodyPr/>
          <a:lstStyle/>
          <a:p>
            <a:r>
              <a:t>Noise</a:t>
            </a:r>
          </a:p>
        </p:txBody>
      </p:sp>
      <p:sp>
        <p:nvSpPr>
          <p:cNvPr id="130" name="Body"/>
          <p:cNvSpPr txBox="1">
            <a:spLocks noGrp="1"/>
          </p:cNvSpPr>
          <p:nvPr>
            <p:ph type="body" sz="quarter" idx="1"/>
          </p:nvPr>
        </p:nvSpPr>
        <p:spPr>
          <a:prstGeom prst="rect">
            <a:avLst/>
          </a:prstGeom>
        </p:spPr>
        <p:txBody>
          <a:bodyPr/>
          <a:lstStyle/>
          <a:p>
            <a:endParaRPr/>
          </a:p>
        </p:txBody>
      </p:sp>
      <p:sp>
        <p:nvSpPr>
          <p:cNvPr id="131" name="Body Text"/>
          <p:cNvSpPr>
            <a:spLocks noGrp="1"/>
          </p:cNvSpPr>
          <p:nvPr>
            <p:ph type="body" idx="13"/>
          </p:nvPr>
        </p:nvSpPr>
        <p:spPr>
          <a:xfrm>
            <a:off x="2251287" y="2217739"/>
            <a:ext cx="4541331" cy="3411538"/>
          </a:xfrm>
          <a:prstGeom prst="rect">
            <a:avLst/>
          </a:prstGeom>
          <a:extLst>
            <a:ext uri="{C572A759-6A51-4108-AA02-DFA0A04FC94B}">
              <ma14:wrappingTextBoxFlag xmlns:ma14="http://schemas.microsoft.com/office/mac/drawingml/2011/main" xmlns="" val="1"/>
            </a:ext>
          </a:extLst>
        </p:spPr>
        <p:txBody>
          <a:bodyPr/>
          <a:lstStyle/>
          <a:p>
            <a:pPr marL="257860" indent="-257860" defTabSz="429768">
              <a:spcBef>
                <a:spcPts val="1600"/>
              </a:spcBef>
              <a:buClrTx/>
              <a:buSzPct val="100000"/>
              <a:buFontTx/>
              <a:buChar char="▪"/>
              <a:defRPr sz="1692">
                <a:solidFill>
                  <a:srgbClr val="000000"/>
                </a:solidFill>
                <a:latin typeface="Arial"/>
                <a:ea typeface="Arial"/>
                <a:cs typeface="Arial"/>
                <a:sym typeface="Arial"/>
              </a:defRPr>
            </a:pPr>
            <a:r>
              <a:t>Noise refers to measurement error in data values</a:t>
            </a:r>
          </a:p>
          <a:p>
            <a:pPr marL="257860" indent="-257860" defTabSz="429768">
              <a:spcBef>
                <a:spcPts val="1600"/>
              </a:spcBef>
              <a:buClrTx/>
              <a:buSzPct val="100000"/>
              <a:buFontTx/>
              <a:buChar char="▪"/>
              <a:defRPr sz="1692">
                <a:solidFill>
                  <a:srgbClr val="000000"/>
                </a:solidFill>
                <a:latin typeface="Arial"/>
                <a:ea typeface="Arial"/>
                <a:cs typeface="Arial"/>
                <a:sym typeface="Arial"/>
              </a:defRPr>
            </a:pPr>
            <a:r>
              <a:t>Could be random error or systematic (bias) error </a:t>
            </a:r>
          </a:p>
          <a:p>
            <a:pPr marL="257860" indent="-257860" defTabSz="429768">
              <a:spcBef>
                <a:spcPts val="1600"/>
              </a:spcBef>
              <a:buClrTx/>
              <a:buSzPct val="100000"/>
              <a:buFontTx/>
              <a:buChar char="▪"/>
              <a:defRPr sz="1692">
                <a:solidFill>
                  <a:srgbClr val="000000"/>
                </a:solidFill>
                <a:latin typeface="Arial"/>
                <a:ea typeface="Arial"/>
                <a:cs typeface="Arial"/>
                <a:sym typeface="Arial"/>
              </a:defRPr>
            </a:pPr>
            <a:r>
              <a:t>Systematic errors are due to lack of precision, i.e. methodological/personal errors that consistently deviate in one direction</a:t>
            </a:r>
          </a:p>
          <a:p>
            <a:pPr marL="257860" indent="-257860" defTabSz="429768">
              <a:spcBef>
                <a:spcPts val="1600"/>
              </a:spcBef>
              <a:buClrTx/>
              <a:buSzPct val="100000"/>
              <a:buFontTx/>
              <a:buChar char="▪"/>
              <a:defRPr sz="1692">
                <a:solidFill>
                  <a:srgbClr val="000000"/>
                </a:solidFill>
                <a:latin typeface="Arial"/>
                <a:ea typeface="Arial"/>
                <a:cs typeface="Arial"/>
                <a:sym typeface="Arial"/>
              </a:defRPr>
            </a:pPr>
            <a:r>
              <a:t>Example: heights measured with a “broken” ruler that is shorter than the numbers indicate</a:t>
            </a:r>
          </a:p>
        </p:txBody>
      </p:sp>
      <p:pic>
        <p:nvPicPr>
          <p:cNvPr id="132" name="Image" descr="Image"/>
          <p:cNvPicPr>
            <a:picLocks noChangeAspect="1"/>
          </p:cNvPicPr>
          <p:nvPr/>
        </p:nvPicPr>
        <p:blipFill>
          <a:blip r:embed="rId2"/>
          <a:stretch>
            <a:fillRect/>
          </a:stretch>
        </p:blipFill>
        <p:spPr>
          <a:xfrm>
            <a:off x="7028576" y="2553407"/>
            <a:ext cx="4188583" cy="31376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845</Words>
  <Application>Microsoft Macintosh PowerPoint</Application>
  <PresentationFormat>Widescreen</PresentationFormat>
  <Paragraphs>155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Avenir Next</vt:lpstr>
      <vt:lpstr>Avenir Next Medium</vt:lpstr>
      <vt:lpstr>Calibri</vt:lpstr>
      <vt:lpstr>DIN Alternate</vt:lpstr>
      <vt:lpstr>DIN Condensed</vt:lpstr>
      <vt:lpstr>Helvetica</vt:lpstr>
      <vt:lpstr>Rockwell</vt:lpstr>
      <vt:lpstr>Office Theme</vt:lpstr>
      <vt:lpstr>Data quality  and integration</vt:lpstr>
      <vt:lpstr>Data quality dimensions</vt:lpstr>
      <vt:lpstr>Data gathering</vt:lpstr>
      <vt:lpstr>Data delivery</vt:lpstr>
      <vt:lpstr>Data integration</vt:lpstr>
      <vt:lpstr>Common data quality problems</vt:lpstr>
      <vt:lpstr>Missing values</vt:lpstr>
      <vt:lpstr>Noise</vt:lpstr>
      <vt:lpstr>Noise</vt:lpstr>
      <vt:lpstr>Outliers</vt:lpstr>
      <vt:lpstr>Finding outliers thru visualization</vt:lpstr>
      <vt:lpstr>Finding outliers thru analysis</vt:lpstr>
      <vt:lpstr>Finding duplicated data</vt:lpstr>
      <vt:lpstr>Finding duplicated data</vt:lpstr>
      <vt:lpstr>Data integration</vt:lpstr>
      <vt:lpstr>Merging data frames</vt:lpstr>
      <vt:lpstr>Merging data frames</vt:lpstr>
      <vt:lpstr>Merging data frames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and integration</dc:title>
  <cp:lastModifiedBy>JD Weagley</cp:lastModifiedBy>
  <cp:revision>2</cp:revision>
  <dcterms:modified xsi:type="dcterms:W3CDTF">2024-09-10T19:13:40Z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2024-09-10T19:13:40Z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ad8e4a95-8418-4865-be90-eb094d042af8</vt:lpwstr>
  </property>
  <property fmtid="{D5CDD505-2E9C-101B-9397-08002B2CF9AE}" pid="8" name="MSIP_Label_4044bd30-2ed7-4c9d-9d12-46200872a97b_ContentBits">
    <vt:lpwstr>0</vt:lpwstr>
  </property>
</Properties>
</file>